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64" r:id="rId2"/>
    <p:sldId id="269" r:id="rId3"/>
    <p:sldId id="257" r:id="rId4"/>
    <p:sldId id="265" r:id="rId5"/>
    <p:sldId id="277" r:id="rId6"/>
    <p:sldId id="266" r:id="rId7"/>
    <p:sldId id="276" r:id="rId8"/>
    <p:sldId id="279" r:id="rId9"/>
    <p:sldId id="273" r:id="rId10"/>
    <p:sldId id="278" r:id="rId11"/>
    <p:sldId id="280" r:id="rId12"/>
    <p:sldId id="281" r:id="rId13"/>
    <p:sldId id="267" r:id="rId14"/>
  </p:sldIdLst>
  <p:sldSz cx="9144000" cy="6858000" type="screen4x3"/>
  <p:notesSz cx="6669088" cy="9926638"/>
  <p:defaultTextStyle>
    <a:defPPr>
      <a:defRPr lang="en-AU"/>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99"/>
    <a:srgbClr val="33CCCC"/>
    <a:srgbClr val="EAEAEA"/>
    <a:srgbClr val="C0C0C0"/>
    <a:srgbClr val="3A96BC"/>
    <a:srgbClr val="F8D746"/>
    <a:srgbClr val="DFD8AD"/>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84439" autoAdjust="0"/>
  </p:normalViewPr>
  <p:slideViewPr>
    <p:cSldViewPr snapToGrid="0">
      <p:cViewPr varScale="1">
        <p:scale>
          <a:sx n="72" d="100"/>
          <a:sy n="72" d="100"/>
        </p:scale>
        <p:origin x="-90" y="-3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175" d="100"/>
          <a:sy n="175" d="100"/>
        </p:scale>
        <p:origin x="-120" y="1800"/>
      </p:cViewPr>
      <p:guideLst>
        <p:guide orient="horz" pos="3126"/>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91844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Rot="1" noChangeArrowheads="1" noTextEdit="1"/>
          </p:cNvSpPr>
          <p:nvPr>
            <p:ph type="sldImg" idx="2"/>
          </p:nvPr>
        </p:nvSpPr>
        <p:spPr bwMode="auto">
          <a:xfrm>
            <a:off x="862013" y="750888"/>
            <a:ext cx="4946650" cy="3709987"/>
          </a:xfrm>
          <a:prstGeom prst="rect">
            <a:avLst/>
          </a:prstGeom>
          <a:no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1" name="Rectangle 3"/>
          <p:cNvSpPr>
            <a:spLocks noGrp="1" noChangeArrowheads="1"/>
          </p:cNvSpPr>
          <p:nvPr>
            <p:ph type="body" sz="quarter" idx="3"/>
          </p:nvPr>
        </p:nvSpPr>
        <p:spPr bwMode="auto">
          <a:xfrm>
            <a:off x="666750" y="4714875"/>
            <a:ext cx="5335588"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Tree>
    <p:extLst>
      <p:ext uri="{BB962C8B-B14F-4D97-AF65-F5344CB8AC3E}">
        <p14:creationId xmlns:p14="http://schemas.microsoft.com/office/powerpoint/2010/main" val="4168547707"/>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sz="11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1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1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1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1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Rot="1" noChangeArrowheads="1" noTextEdit="1"/>
          </p:cNvSpPr>
          <p:nvPr>
            <p:ph type="sldImg"/>
          </p:nvPr>
        </p:nvSpPr>
        <p:spPr>
          <a:ln/>
        </p:spPr>
      </p:sp>
      <p:sp>
        <p:nvSpPr>
          <p:cNvPr id="25603" name="Rectangle 3"/>
          <p:cNvSpPr>
            <a:spLocks noGrp="1" noChangeArrowheads="1"/>
          </p:cNvSpPr>
          <p:nvPr>
            <p:ph type="body" idx="1"/>
          </p:nvPr>
        </p:nvSpPr>
        <p:spPr>
          <a:xfrm>
            <a:off x="552450" y="4714875"/>
            <a:ext cx="5913438" cy="4918075"/>
          </a:xfrm>
        </p:spPr>
        <p:txBody>
          <a:bodyPr/>
          <a:lstStyle/>
          <a:p>
            <a:r>
              <a:rPr lang="en-NZ" sz="1200"/>
              <a:t>Will invite questions later in the paper and there will be an opportunity for discussion as well.</a:t>
            </a:r>
            <a:endParaRPr lang="en-AU" sz="1200"/>
          </a:p>
          <a:p>
            <a:endParaRPr lang="en-NZ" sz="1200"/>
          </a:p>
          <a:p>
            <a:r>
              <a:rPr lang="en-NZ" sz="1200"/>
              <a:t>Content of this presentation represents my personal views and experiences, not those of Inland Revenue.</a:t>
            </a:r>
          </a:p>
          <a:p>
            <a:endParaRPr lang="en-AU" sz="1200"/>
          </a:p>
          <a:p>
            <a:r>
              <a:rPr lang="en-AU" sz="1200"/>
              <a:t>The subject of this paper has come about from:</a:t>
            </a:r>
          </a:p>
          <a:p>
            <a:endParaRPr lang="en-AU" sz="1200"/>
          </a:p>
          <a:p>
            <a:pPr>
              <a:buFontTx/>
              <a:buChar char="•"/>
            </a:pPr>
            <a:r>
              <a:rPr lang="en-AU" sz="1200"/>
              <a:t>  authors experience as an internal evaluator in large, public sector organisations. </a:t>
            </a:r>
          </a:p>
          <a:p>
            <a:pPr>
              <a:buFontTx/>
              <a:buChar char="•"/>
            </a:pPr>
            <a:r>
              <a:rPr lang="en-AU" sz="1200"/>
              <a:t>  project staff often have clear ideas of what they wish to achieve in programmes although they are not commonly articulated as outcomes</a:t>
            </a:r>
          </a:p>
          <a:p>
            <a:pPr>
              <a:buFontTx/>
              <a:buChar char="•"/>
            </a:pPr>
            <a:r>
              <a:rPr lang="en-AU" sz="1200"/>
              <a:t>  project staff involved in developing a programme often have a clear view of the activities </a:t>
            </a:r>
          </a:p>
          <a:p>
            <a:pPr>
              <a:buFontTx/>
              <a:buChar char="•"/>
            </a:pPr>
            <a:r>
              <a:rPr lang="en-AU" sz="1200"/>
              <a:t>  rarely, in the author’s experience, is there a clear view in the mind of project staff of how these two areas might meet.</a:t>
            </a:r>
          </a:p>
          <a:p>
            <a:pPr>
              <a:buFontTx/>
              <a:buChar char="•"/>
            </a:pPr>
            <a:r>
              <a:rPr lang="en-AU" sz="1200"/>
              <a:t>  even less common are clear linkages between the outcomes sought and the activities undertaken.</a:t>
            </a:r>
          </a:p>
          <a:p>
            <a:pPr>
              <a:buFontTx/>
              <a:buChar char="•"/>
            </a:pPr>
            <a:r>
              <a:rPr lang="en-AU" sz="1200"/>
              <a:t>  as a result of this, and in collaboration with a number of colleagues, the author began to work with project staff to develop intervention logic models for programmes requested for evaluation. </a:t>
            </a:r>
          </a:p>
          <a:p>
            <a:pPr>
              <a:buFontTx/>
              <a:buChar char="•"/>
            </a:pPr>
            <a:r>
              <a:rPr lang="en-AU" sz="1200"/>
              <a:t>  one such early model for an overarching return-to-work programme is discussed later in this paper. It became clear during the early stages of this that it was possible to subtly and positively influence programme design and make the projects more evaluable and to build some evaluative thinking within the project teams.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Ro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Ro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Rot="1" noChangeArrowheads="1" noTextEdit="1"/>
          </p:cNvSpPr>
          <p:nvPr>
            <p:ph type="sldImg"/>
          </p:nvPr>
        </p:nvSpPr>
        <p:spPr>
          <a:ln/>
        </p:spPr>
      </p:sp>
      <p:sp>
        <p:nvSpPr>
          <p:cNvPr id="39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Rot="1" noChangeArrowheads="1" noTextEdit="1"/>
          </p:cNvSpPr>
          <p:nvPr>
            <p:ph type="sldImg"/>
          </p:nvPr>
        </p:nvSpPr>
        <p:spPr>
          <a:ln/>
        </p:spPr>
      </p:sp>
      <p:sp>
        <p:nvSpPr>
          <p:cNvPr id="44035" name="Rectangle 3"/>
          <p:cNvSpPr>
            <a:spLocks noGrp="1" noChangeArrowheads="1"/>
          </p:cNvSpPr>
          <p:nvPr>
            <p:ph type="body" idx="1"/>
          </p:nvPr>
        </p:nvSpPr>
        <p:spPr>
          <a:xfrm>
            <a:off x="274638" y="4714875"/>
            <a:ext cx="6184900" cy="4467225"/>
          </a:xfrm>
        </p:spPr>
        <p:txBody>
          <a:bodyPr/>
          <a:lstStyle/>
          <a:p>
            <a:r>
              <a:rPr lang="en-NZ" sz="1400"/>
              <a:t>Areas I would like to cover today are:</a:t>
            </a:r>
          </a:p>
          <a:p>
            <a:endParaRPr lang="en-NZ" sz="1400"/>
          </a:p>
          <a:p>
            <a:pPr>
              <a:buFontTx/>
              <a:buChar char="•"/>
            </a:pPr>
            <a:r>
              <a:rPr lang="en-NZ" sz="1400"/>
              <a:t> Some background to place this presentation in context</a:t>
            </a:r>
          </a:p>
          <a:p>
            <a:pPr>
              <a:buFontTx/>
              <a:buChar char="•"/>
            </a:pPr>
            <a:r>
              <a:rPr lang="en-NZ" sz="1400"/>
              <a:t> Why I believe that this area is important</a:t>
            </a:r>
          </a:p>
          <a:p>
            <a:pPr>
              <a:buFontTx/>
              <a:buChar char="•"/>
            </a:pPr>
            <a:r>
              <a:rPr lang="en-NZ" sz="1400"/>
              <a:t> Some examples of </a:t>
            </a:r>
            <a:r>
              <a:rPr lang="en-NZ" sz="1400" i="1"/>
              <a:t>my experience.</a:t>
            </a:r>
            <a:endParaRPr lang="en-NZ" sz="1400"/>
          </a:p>
          <a:p>
            <a:pPr>
              <a:buFontTx/>
              <a:buChar char="•"/>
            </a:pPr>
            <a:r>
              <a:rPr lang="en-NZ" sz="1400"/>
              <a:t> Some examples of best practice</a:t>
            </a:r>
          </a:p>
          <a:p>
            <a:pPr>
              <a:buFontTx/>
              <a:buChar char="•"/>
            </a:pPr>
            <a:r>
              <a:rPr lang="en-NZ" sz="1400"/>
              <a:t> Questions for you, the audience, to consider and an opportunity for some discussion.</a:t>
            </a:r>
          </a:p>
          <a:p>
            <a:pPr>
              <a:buFontTx/>
              <a:buChar char="•"/>
            </a:pPr>
            <a:r>
              <a:rPr lang="en-NZ" sz="1400"/>
              <a:t> Some concluding comments</a:t>
            </a:r>
          </a:p>
          <a:p>
            <a:pPr>
              <a:buFontTx/>
              <a:buChar char="•"/>
            </a:pPr>
            <a:endParaRPr lang="en-NZ" sz="1400"/>
          </a:p>
          <a:p>
            <a:pPr>
              <a:buFontTx/>
              <a:buChar char="•"/>
            </a:pPr>
            <a:r>
              <a:rPr lang="en-NZ" sz="1400"/>
              <a:t>Please feel free to ask questions or add comments throughout the presentation.</a:t>
            </a:r>
            <a:endParaRPr lang="en-AU"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a:xfrm>
            <a:off x="350838" y="4714875"/>
            <a:ext cx="6016625" cy="4467225"/>
          </a:xfrm>
        </p:spPr>
        <p:txBody>
          <a:bodyPr/>
          <a:lstStyle/>
          <a:p>
            <a:pPr>
              <a:buFontTx/>
              <a:buChar char="•"/>
            </a:pPr>
            <a:r>
              <a:rPr lang="en-NZ" sz="1200"/>
              <a:t>IVL in the NZ public sector have a reasonably long history</a:t>
            </a:r>
          </a:p>
          <a:p>
            <a:pPr>
              <a:buFontTx/>
              <a:buChar char="•"/>
            </a:pPr>
            <a:r>
              <a:rPr lang="en-AU" sz="1200"/>
              <a:t>In the New Zealand context, a significant push to use ILM came in the 1990’s and 2000’s with many documents from the State Service Commission advocating the use of the method as part of the Pathfinder Project</a:t>
            </a:r>
          </a:p>
          <a:p>
            <a:pPr>
              <a:buFontTx/>
              <a:buChar char="•"/>
            </a:pPr>
            <a:r>
              <a:rPr lang="en-AU" sz="1200"/>
              <a:t>use of intervention logics also included as part of the push for Managing for Outcomes (MfO) which was said to</a:t>
            </a:r>
            <a:r>
              <a:rPr lang="en-AU" sz="1200" i="1"/>
              <a:t> “lead to a more responsive Public Service that is better able to identify and deliver the interventions that best contribute to the outcomes Government is seeking. This may mean doing things differently, having the confidence to better align resources to the most effective and efficient outputs.”</a:t>
            </a:r>
          </a:p>
          <a:p>
            <a:pPr>
              <a:buFontTx/>
              <a:buChar char="•"/>
            </a:pPr>
            <a:endParaRPr lang="en-NZ" sz="1200"/>
          </a:p>
          <a:p>
            <a:pPr>
              <a:buFontTx/>
              <a:buChar char="•"/>
            </a:pPr>
            <a:r>
              <a:rPr lang="en-NZ" sz="1200"/>
              <a:t>First experienced IVL at the Tertiary Education Commission with the Performance Based Research Fund evaluation.</a:t>
            </a:r>
          </a:p>
          <a:p>
            <a:pPr>
              <a:buFontTx/>
              <a:buChar char="•"/>
            </a:pPr>
            <a:r>
              <a:rPr lang="en-NZ" sz="1200"/>
              <a:t>IVL little used as too complex and unintelligible (1 page diagram; 80 pages of explanation)</a:t>
            </a:r>
          </a:p>
          <a:p>
            <a:pPr>
              <a:buFontTx/>
              <a:buChar char="•"/>
            </a:pPr>
            <a:r>
              <a:rPr lang="en-NZ" sz="1200"/>
              <a:t>Sparked interest in how to utilise IVL’s in evaluation and potential influence of them.</a:t>
            </a:r>
          </a:p>
          <a:p>
            <a:pPr>
              <a:buFontTx/>
              <a:buChar char="•"/>
            </a:pPr>
            <a:endParaRPr lang="en-NZ" sz="1200"/>
          </a:p>
          <a:p>
            <a:pPr>
              <a:buFontTx/>
              <a:buChar char="•"/>
            </a:pPr>
            <a:r>
              <a:rPr lang="en-NZ" sz="1200"/>
              <a:t>???</a:t>
            </a:r>
          </a:p>
          <a:p>
            <a:pPr>
              <a:buFontTx/>
              <a:buChar char="•"/>
            </a:pPr>
            <a:endParaRPr lang="en-NZ" sz="1200"/>
          </a:p>
          <a:p>
            <a:pPr>
              <a:buFontTx/>
              <a:buChar char="•"/>
            </a:pPr>
            <a:r>
              <a:rPr lang="en-NZ" sz="1200"/>
              <a:t>The theory base-</a:t>
            </a:r>
          </a:p>
          <a:p>
            <a:pPr>
              <a:buFontTx/>
              <a:buChar char="•"/>
            </a:pPr>
            <a:endParaRPr lang="en-NZ" sz="1200"/>
          </a:p>
          <a:p>
            <a:pPr>
              <a:buFontTx/>
              <a:buChar char="•"/>
            </a:pPr>
            <a:r>
              <a:rPr lang="en-AU" sz="1200"/>
              <a:t>The concepts within this paper have emerged from many areas of theory within the evaluation literature. It is hard to isolate specific areas, but of particular note is-</a:t>
            </a:r>
          </a:p>
          <a:p>
            <a:pPr>
              <a:buFontTx/>
              <a:buChar char="•"/>
            </a:pPr>
            <a:r>
              <a:rPr lang="en-AU" sz="1200"/>
              <a:t>Work by Michael Quinn Patton advocating utilisation focussed evaluation. </a:t>
            </a:r>
          </a:p>
          <a:p>
            <a:pPr>
              <a:buFontTx/>
              <a:buChar char="•"/>
            </a:pPr>
            <a:endParaRPr lang="en-NZ" sz="1200"/>
          </a:p>
          <a:p>
            <a:endParaRPr lang="en-NZ" sz="1200"/>
          </a:p>
          <a:p>
            <a:endParaRPr lang="en-AU"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Rot="1" noChangeArrowheads="1" noTextEdit="1"/>
          </p:cNvSpPr>
          <p:nvPr>
            <p:ph type="sldImg"/>
          </p:nvPr>
        </p:nvSpPr>
        <p:spPr>
          <a:ln/>
        </p:spPr>
      </p:sp>
      <p:sp>
        <p:nvSpPr>
          <p:cNvPr id="35843" name="Rectangle 3"/>
          <p:cNvSpPr>
            <a:spLocks noGrp="1" noChangeArrowheads="1"/>
          </p:cNvSpPr>
          <p:nvPr>
            <p:ph type="body" idx="1"/>
          </p:nvPr>
        </p:nvSpPr>
        <p:spPr>
          <a:xfrm>
            <a:off x="350838" y="4714875"/>
            <a:ext cx="6005512" cy="4843463"/>
          </a:xfrm>
        </p:spPr>
        <p:txBody>
          <a:bodyPr/>
          <a:lstStyle/>
          <a:p>
            <a:pPr>
              <a:lnSpc>
                <a:spcPct val="90000"/>
              </a:lnSpc>
            </a:pPr>
            <a:r>
              <a:rPr lang="en-AU" b="1"/>
              <a:t>Maximise evaluation impact.</a:t>
            </a:r>
            <a:r>
              <a:rPr lang="en-AU"/>
              <a:t> This is the ‘holy grail’ to evaluators and, from the author’s point of view, is where influencing project design is most important.</a:t>
            </a:r>
          </a:p>
          <a:p>
            <a:pPr>
              <a:lnSpc>
                <a:spcPct val="90000"/>
              </a:lnSpc>
            </a:pPr>
            <a:r>
              <a:rPr lang="en-AU"/>
              <a:t>Most recognise the importance of maximising impact in positive, constructive, influencing manner.</a:t>
            </a:r>
          </a:p>
          <a:p>
            <a:pPr>
              <a:lnSpc>
                <a:spcPct val="90000"/>
              </a:lnSpc>
            </a:pPr>
            <a:r>
              <a:rPr lang="en-AU"/>
              <a:t>This becomes even more important when services are under cost pressure</a:t>
            </a:r>
          </a:p>
          <a:p>
            <a:pPr>
              <a:lnSpc>
                <a:spcPct val="90000"/>
              </a:lnSpc>
            </a:pPr>
            <a:r>
              <a:rPr lang="en-AU"/>
              <a:t>Often asked to existence of evaluation.</a:t>
            </a:r>
          </a:p>
          <a:p>
            <a:pPr>
              <a:lnSpc>
                <a:spcPct val="90000"/>
              </a:lnSpc>
            </a:pPr>
            <a:endParaRPr lang="en-AU" b="1"/>
          </a:p>
          <a:p>
            <a:pPr>
              <a:lnSpc>
                <a:spcPct val="90000"/>
              </a:lnSpc>
            </a:pPr>
            <a:r>
              <a:rPr lang="en-AU" b="1"/>
              <a:t>More cost effective evaluation spend.</a:t>
            </a:r>
            <a:r>
              <a:rPr lang="en-AU"/>
              <a:t> The public sector internationally is experiencing pressure on budgets – a situation particularly marked in the NZ public sector. </a:t>
            </a:r>
          </a:p>
          <a:p>
            <a:pPr>
              <a:lnSpc>
                <a:spcPct val="90000"/>
              </a:lnSpc>
            </a:pPr>
            <a:r>
              <a:rPr lang="en-AU"/>
              <a:t>Even before the current economic climate spending has been tightly controlled. </a:t>
            </a:r>
          </a:p>
          <a:p>
            <a:pPr>
              <a:lnSpc>
                <a:spcPct val="90000"/>
              </a:lnSpc>
            </a:pPr>
            <a:r>
              <a:rPr lang="en-AU"/>
              <a:t>More specifically, stakeholders are often concerned with evaluation demonstrating and articulating value for the investment made. </a:t>
            </a:r>
          </a:p>
          <a:p>
            <a:pPr>
              <a:lnSpc>
                <a:spcPct val="90000"/>
              </a:lnSpc>
            </a:pPr>
            <a:r>
              <a:rPr lang="en-AU"/>
              <a:t>Influencing project design assists in this by helping to identify the areas where evaluation is needed and where it isn’t, directing evaluation resource to where it is most effectively used.</a:t>
            </a:r>
          </a:p>
          <a:p>
            <a:pPr>
              <a:lnSpc>
                <a:spcPct val="90000"/>
              </a:lnSpc>
            </a:pPr>
            <a:endParaRPr lang="en-AU" b="1"/>
          </a:p>
          <a:p>
            <a:pPr>
              <a:lnSpc>
                <a:spcPct val="90000"/>
              </a:lnSpc>
            </a:pPr>
            <a:r>
              <a:rPr lang="en-AU" b="1"/>
              <a:t>Greater utility of evaluation findings.</a:t>
            </a:r>
            <a:r>
              <a:rPr lang="en-AU"/>
              <a:t> By influencing project design it is clear that evaluation design can be moulded to be ‘fit for purpose’. If this is done, then it is likely that evaluation findings will have greater utility. </a:t>
            </a:r>
            <a:r>
              <a:rPr lang="en-AU">
                <a:solidFill>
                  <a:srgbClr val="FF0000"/>
                </a:solidFill>
              </a:rPr>
              <a:t>Patton and UFE?</a:t>
            </a:r>
          </a:p>
          <a:p>
            <a:pPr>
              <a:lnSpc>
                <a:spcPct val="90000"/>
              </a:lnSpc>
            </a:pPr>
            <a:endParaRPr lang="en-AU">
              <a:solidFill>
                <a:srgbClr val="FF0000"/>
              </a:solidFill>
            </a:endParaRPr>
          </a:p>
          <a:p>
            <a:pPr>
              <a:lnSpc>
                <a:spcPct val="90000"/>
              </a:lnSpc>
            </a:pPr>
            <a:r>
              <a:rPr lang="en-AU" b="1"/>
              <a:t>Increasing the influence of evaluation.</a:t>
            </a:r>
            <a:r>
              <a:rPr lang="en-AU"/>
              <a:t> It might seem obvious to state this – but increasing the influence of evaluation begins with influencing project design. The author’s experience as an ‘internal evaluator’ is that the ‘success’ of evaluation projects can rest on this influence.</a:t>
            </a:r>
          </a:p>
          <a:p>
            <a:pPr>
              <a:lnSpc>
                <a:spcPct val="90000"/>
              </a:lnSpc>
            </a:pPr>
            <a:endParaRPr lang="en-AU" b="1"/>
          </a:p>
          <a:p>
            <a:pPr>
              <a:lnSpc>
                <a:spcPct val="90000"/>
              </a:lnSpc>
            </a:pPr>
            <a:r>
              <a:rPr lang="en-AU" b="1"/>
              <a:t>Boosting evaluation capability.</a:t>
            </a:r>
            <a:r>
              <a:rPr lang="en-AU"/>
              <a:t> Project activity should always boost the evaluation capability of the stakeholders involved. This is a central tenet of the author’s evaluation practice.</a:t>
            </a:r>
          </a:p>
          <a:p>
            <a:pPr>
              <a:lnSpc>
                <a:spcPct val="90000"/>
              </a:lnSpc>
            </a:pPr>
            <a:r>
              <a:rPr lang="en-AU"/>
              <a:t>Boosting evaluation capability assists in relationship management and development and through this assists in building the influence of evaluation.</a:t>
            </a:r>
          </a:p>
          <a:p>
            <a:pPr>
              <a:lnSpc>
                <a:spcPct val="90000"/>
              </a:lnSpc>
            </a:pPr>
            <a:endParaRPr lang="en-AU" b="1"/>
          </a:p>
          <a:p>
            <a:pPr>
              <a:lnSpc>
                <a:spcPct val="90000"/>
              </a:lnSpc>
            </a:pPr>
            <a:r>
              <a:rPr lang="en-AU" b="1"/>
              <a:t>Improving evaluative thinking.</a:t>
            </a:r>
            <a:r>
              <a:rPr lang="en-AU"/>
              <a:t> Defining what constitutes ‘evaluative thinking’ is difficult. But with the evaluation capability point made previously, anecdotal evidence suggests that improving evaluative thinking in stakeholders often improves the use and influence of evaluation findings.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Ro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Rot="1" noChangeArrowheads="1" noTextEdit="1"/>
          </p:cNvSpPr>
          <p:nvPr>
            <p:ph type="sldImg"/>
          </p:nvPr>
        </p:nvSpPr>
        <p:spPr>
          <a:ln/>
        </p:spPr>
      </p:sp>
      <p:sp>
        <p:nvSpPr>
          <p:cNvPr id="37891" name="Rectangle 3"/>
          <p:cNvSpPr>
            <a:spLocks noGrp="1" noChangeArrowheads="1"/>
          </p:cNvSpPr>
          <p:nvPr>
            <p:ph type="body" idx="1"/>
          </p:nvPr>
        </p:nvSpPr>
        <p:spPr>
          <a:xfrm>
            <a:off x="285750" y="4714875"/>
            <a:ext cx="6167438" cy="4946650"/>
          </a:xfrm>
        </p:spPr>
        <p:txBody>
          <a:bodyPr/>
          <a:lstStyle/>
          <a:p>
            <a:pPr>
              <a:spcBef>
                <a:spcPct val="10000"/>
              </a:spcBef>
            </a:pPr>
            <a:r>
              <a:rPr lang="en-NZ" b="1" i="1"/>
              <a:t>Background and context</a:t>
            </a:r>
          </a:p>
          <a:p>
            <a:pPr>
              <a:spcBef>
                <a:spcPct val="10000"/>
              </a:spcBef>
              <a:buFontTx/>
              <a:buChar char="•"/>
            </a:pPr>
            <a:r>
              <a:rPr lang="en-NZ"/>
              <a:t>Project at ACC – state owned accidental injury insurer</a:t>
            </a:r>
          </a:p>
          <a:p>
            <a:pPr>
              <a:spcBef>
                <a:spcPct val="10000"/>
              </a:spcBef>
              <a:buFontTx/>
              <a:buChar char="•"/>
            </a:pPr>
            <a:r>
              <a:rPr lang="en-NZ"/>
              <a:t>Set against growing cash expenditure on income compensation and increasing future liability</a:t>
            </a:r>
          </a:p>
          <a:p>
            <a:pPr>
              <a:spcBef>
                <a:spcPct val="10000"/>
              </a:spcBef>
              <a:buFontTx/>
              <a:buChar char="•"/>
            </a:pPr>
            <a:r>
              <a:rPr lang="en-NZ"/>
              <a:t>Extensive evidence that if employee stays at work, healing is more efficient and effective</a:t>
            </a:r>
          </a:p>
          <a:p>
            <a:pPr>
              <a:spcBef>
                <a:spcPct val="10000"/>
              </a:spcBef>
              <a:buFontTx/>
              <a:buChar char="•"/>
            </a:pPr>
            <a:r>
              <a:rPr lang="en-NZ"/>
              <a:t>Government requirement to reduce levies by reducing costs</a:t>
            </a:r>
          </a:p>
          <a:p>
            <a:pPr>
              <a:spcBef>
                <a:spcPct val="10000"/>
              </a:spcBef>
              <a:buFontTx/>
              <a:buChar char="•"/>
            </a:pPr>
            <a:r>
              <a:rPr lang="en-NZ"/>
              <a:t>Represents about four different discrete programmes</a:t>
            </a:r>
          </a:p>
          <a:p>
            <a:pPr>
              <a:spcBef>
                <a:spcPct val="10000"/>
              </a:spcBef>
            </a:pPr>
            <a:endParaRPr lang="en-NZ"/>
          </a:p>
          <a:p>
            <a:pPr>
              <a:spcBef>
                <a:spcPct val="10000"/>
              </a:spcBef>
            </a:pPr>
            <a:r>
              <a:rPr lang="en-NZ" b="1" i="1"/>
              <a:t>Developing the IVL</a:t>
            </a:r>
          </a:p>
          <a:p>
            <a:pPr>
              <a:spcBef>
                <a:spcPct val="10000"/>
              </a:spcBef>
            </a:pPr>
            <a:r>
              <a:rPr lang="en-NZ"/>
              <a:t>Developed in two workshops</a:t>
            </a:r>
          </a:p>
          <a:p>
            <a:pPr>
              <a:spcBef>
                <a:spcPct val="10000"/>
              </a:spcBef>
            </a:pPr>
            <a:r>
              <a:rPr lang="en-NZ"/>
              <a:t>First workshop asked series of questions about key activities and outcomes</a:t>
            </a:r>
          </a:p>
          <a:p>
            <a:pPr>
              <a:spcBef>
                <a:spcPct val="10000"/>
              </a:spcBef>
            </a:pPr>
            <a:r>
              <a:rPr lang="en-NZ"/>
              <a:t>Draft of IVL then formulated and circulated prior to second workshop</a:t>
            </a:r>
          </a:p>
          <a:p>
            <a:pPr>
              <a:spcBef>
                <a:spcPct val="10000"/>
              </a:spcBef>
            </a:pPr>
            <a:r>
              <a:rPr lang="en-NZ"/>
              <a:t>Second workshop to discuss draft and identify changes.</a:t>
            </a:r>
          </a:p>
          <a:p>
            <a:pPr>
              <a:spcBef>
                <a:spcPct val="10000"/>
              </a:spcBef>
            </a:pPr>
            <a:r>
              <a:rPr lang="en-NZ"/>
              <a:t>Stakeholders then signed off final IVL</a:t>
            </a:r>
          </a:p>
          <a:p>
            <a:pPr>
              <a:spcBef>
                <a:spcPct val="10000"/>
              </a:spcBef>
            </a:pPr>
            <a:endParaRPr lang="en-NZ"/>
          </a:p>
          <a:p>
            <a:pPr>
              <a:spcBef>
                <a:spcPct val="10000"/>
              </a:spcBef>
            </a:pPr>
            <a:r>
              <a:rPr lang="en-NZ" b="1" i="1"/>
              <a:t>Impact of IVL</a:t>
            </a:r>
          </a:p>
          <a:p>
            <a:pPr>
              <a:spcBef>
                <a:spcPct val="10000"/>
              </a:spcBef>
            </a:pPr>
            <a:r>
              <a:rPr lang="en-NZ"/>
              <a:t>Stakeholder realisation and consensus on common aspects of programmes</a:t>
            </a:r>
          </a:p>
          <a:p>
            <a:pPr>
              <a:spcBef>
                <a:spcPct val="10000"/>
              </a:spcBef>
            </a:pPr>
            <a:r>
              <a:rPr lang="en-NZ"/>
              <a:t>Identification of key differences</a:t>
            </a:r>
          </a:p>
          <a:p>
            <a:pPr>
              <a:spcBef>
                <a:spcPct val="10000"/>
              </a:spcBef>
            </a:pPr>
            <a:endParaRPr lang="en-NZ"/>
          </a:p>
          <a:p>
            <a:pPr>
              <a:spcBef>
                <a:spcPct val="10000"/>
              </a:spcBef>
            </a:pPr>
            <a:r>
              <a:rPr lang="en-NZ" b="1" i="1"/>
              <a:t>Changes to programme</a:t>
            </a:r>
          </a:p>
          <a:p>
            <a:pPr>
              <a:spcBef>
                <a:spcPct val="10000"/>
              </a:spcBef>
            </a:pPr>
            <a:endParaRPr lang="en-NZ" b="1"/>
          </a:p>
          <a:p>
            <a:pPr>
              <a:spcBef>
                <a:spcPct val="10000"/>
              </a:spcBef>
            </a:pPr>
            <a:endParaRPr lang="en-NZ"/>
          </a:p>
          <a:p>
            <a:pPr>
              <a:spcBef>
                <a:spcPct val="10000"/>
              </a:spcBef>
            </a:pPr>
            <a:r>
              <a:rPr lang="en-NZ" b="1" i="1"/>
              <a:t>Concluding comments</a:t>
            </a:r>
          </a:p>
          <a:p>
            <a:pPr>
              <a:spcBef>
                <a:spcPct val="10000"/>
              </a:spcBef>
            </a:pPr>
            <a:endParaRPr lang="en-NZ" b="1"/>
          </a:p>
          <a:p>
            <a:pPr>
              <a:spcBef>
                <a:spcPct val="10000"/>
              </a:spcBef>
            </a:pPr>
            <a:endParaRPr lang="en-A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Rot="1" noChangeArrowheads="1" noTextEdit="1"/>
          </p:cNvSpPr>
          <p:nvPr>
            <p:ph type="sldImg"/>
          </p:nvPr>
        </p:nvSpPr>
        <p:spPr>
          <a:xfrm>
            <a:off x="866775" y="750888"/>
            <a:ext cx="4946650" cy="3709987"/>
          </a:xfrm>
          <a:ln/>
        </p:spPr>
      </p:sp>
      <p:sp>
        <p:nvSpPr>
          <p:cNvPr id="61443" name="Rectangle 3"/>
          <p:cNvSpPr>
            <a:spLocks noGrp="1" noChangeArrowheads="1"/>
          </p:cNvSpPr>
          <p:nvPr>
            <p:ph type="body" idx="1"/>
          </p:nvPr>
        </p:nvSpPr>
        <p:spPr/>
        <p:txBody>
          <a:bodyPr/>
          <a:lstStyle/>
          <a:p>
            <a:pPr>
              <a:lnSpc>
                <a:spcPct val="150000"/>
              </a:lnSpc>
              <a:buFontTx/>
              <a:buChar char="•"/>
            </a:pPr>
            <a:r>
              <a:rPr lang="en-NZ" sz="1400"/>
              <a:t>Intentionally simple</a:t>
            </a:r>
          </a:p>
          <a:p>
            <a:pPr>
              <a:lnSpc>
                <a:spcPct val="150000"/>
              </a:lnSpc>
              <a:buFontTx/>
              <a:buChar char="•"/>
            </a:pPr>
            <a:r>
              <a:rPr lang="en-NZ" sz="1400"/>
              <a:t>Value less in diagram produced than work that went into it</a:t>
            </a:r>
          </a:p>
          <a:p>
            <a:pPr>
              <a:lnSpc>
                <a:spcPct val="150000"/>
              </a:lnSpc>
              <a:buFontTx/>
              <a:buChar char="•"/>
            </a:pPr>
            <a:r>
              <a:rPr lang="en-NZ" sz="1400"/>
              <a:t>Pitched at a high level as across four differing discrete programmes</a:t>
            </a:r>
          </a:p>
          <a:p>
            <a:pPr>
              <a:lnSpc>
                <a:spcPct val="150000"/>
              </a:lnSpc>
              <a:buFontTx/>
              <a:buChar char="•"/>
            </a:pPr>
            <a:r>
              <a:rPr lang="en-NZ" sz="1400"/>
              <a:t>Hardest bit being to agree the problem being addressed.</a:t>
            </a:r>
          </a:p>
          <a:p>
            <a:pPr>
              <a:lnSpc>
                <a:spcPct val="150000"/>
              </a:lnSpc>
              <a:buFontTx/>
              <a:buChar char="•"/>
            </a:pPr>
            <a:endParaRPr lang="en-NZ" sz="1400"/>
          </a:p>
          <a:p>
            <a:pPr>
              <a:lnSpc>
                <a:spcPct val="150000"/>
              </a:lnSpc>
              <a:buFontTx/>
              <a:buChar char="•"/>
            </a:pPr>
            <a:r>
              <a:rPr lang="en-NZ" sz="1400"/>
              <a:t>Stakeholders stymied by question “what does success look like in this project?”</a:t>
            </a:r>
            <a:endParaRPr lang="en-AU" sz="14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Rot="1" noChangeArrowheads="1" noTextEdit="1"/>
          </p:cNvSpPr>
          <p:nvPr>
            <p:ph type="sldImg"/>
          </p:nvPr>
        </p:nvSpPr>
        <p:spPr>
          <a:ln/>
        </p:spPr>
      </p:sp>
      <p:sp>
        <p:nvSpPr>
          <p:cNvPr id="64515" name="Rectangle 3"/>
          <p:cNvSpPr>
            <a:spLocks noGrp="1" noChangeArrowheads="1"/>
          </p:cNvSpPr>
          <p:nvPr>
            <p:ph type="body" idx="1"/>
          </p:nvPr>
        </p:nvSpPr>
        <p:spPr>
          <a:xfrm>
            <a:off x="285750" y="4714875"/>
            <a:ext cx="6167438" cy="4946650"/>
          </a:xfrm>
        </p:spPr>
        <p:txBody>
          <a:bodyPr/>
          <a:lstStyle/>
          <a:p>
            <a:pPr>
              <a:spcBef>
                <a:spcPct val="10000"/>
              </a:spcBef>
            </a:pPr>
            <a:r>
              <a:rPr lang="en-NZ" b="1" i="1"/>
              <a:t>Background and context</a:t>
            </a:r>
          </a:p>
          <a:p>
            <a:pPr>
              <a:spcBef>
                <a:spcPct val="10000"/>
              </a:spcBef>
              <a:buFontTx/>
              <a:buChar char="•"/>
            </a:pPr>
            <a:r>
              <a:rPr lang="en-NZ"/>
              <a:t>Project at ACC – state owned accidental injury insurer</a:t>
            </a:r>
          </a:p>
          <a:p>
            <a:pPr>
              <a:spcBef>
                <a:spcPct val="10000"/>
              </a:spcBef>
              <a:buFontTx/>
              <a:buChar char="•"/>
            </a:pPr>
            <a:r>
              <a:rPr lang="en-NZ"/>
              <a:t>Set against growing cash expenditure on income compensation and increasing future liability</a:t>
            </a:r>
          </a:p>
          <a:p>
            <a:pPr>
              <a:spcBef>
                <a:spcPct val="10000"/>
              </a:spcBef>
              <a:buFontTx/>
              <a:buChar char="•"/>
            </a:pPr>
            <a:r>
              <a:rPr lang="en-NZ"/>
              <a:t>Extensive evidence that if employee stays at work, healing is more efficient and effective</a:t>
            </a:r>
          </a:p>
          <a:p>
            <a:pPr>
              <a:spcBef>
                <a:spcPct val="10000"/>
              </a:spcBef>
              <a:buFontTx/>
              <a:buChar char="•"/>
            </a:pPr>
            <a:r>
              <a:rPr lang="en-NZ"/>
              <a:t>Government requirement to reduce levies by reducing costs</a:t>
            </a:r>
          </a:p>
          <a:p>
            <a:pPr>
              <a:spcBef>
                <a:spcPct val="10000"/>
              </a:spcBef>
              <a:buFontTx/>
              <a:buChar char="•"/>
            </a:pPr>
            <a:r>
              <a:rPr lang="en-NZ"/>
              <a:t>Represents about four different discrete programmes</a:t>
            </a:r>
          </a:p>
          <a:p>
            <a:pPr>
              <a:spcBef>
                <a:spcPct val="10000"/>
              </a:spcBef>
            </a:pPr>
            <a:endParaRPr lang="en-NZ"/>
          </a:p>
          <a:p>
            <a:pPr>
              <a:spcBef>
                <a:spcPct val="10000"/>
              </a:spcBef>
            </a:pPr>
            <a:r>
              <a:rPr lang="en-NZ" b="1" i="1"/>
              <a:t>Developing the IVL</a:t>
            </a:r>
          </a:p>
          <a:p>
            <a:pPr>
              <a:spcBef>
                <a:spcPct val="10000"/>
              </a:spcBef>
            </a:pPr>
            <a:r>
              <a:rPr lang="en-NZ"/>
              <a:t>Developed in two workshops</a:t>
            </a:r>
          </a:p>
          <a:p>
            <a:pPr>
              <a:spcBef>
                <a:spcPct val="10000"/>
              </a:spcBef>
            </a:pPr>
            <a:r>
              <a:rPr lang="en-NZ"/>
              <a:t>First workshop asked series of questions about key activities and outcomes</a:t>
            </a:r>
          </a:p>
          <a:p>
            <a:pPr>
              <a:spcBef>
                <a:spcPct val="10000"/>
              </a:spcBef>
            </a:pPr>
            <a:r>
              <a:rPr lang="en-NZ"/>
              <a:t>Draft of IVL then formulated and circulated prior to second workshop</a:t>
            </a:r>
          </a:p>
          <a:p>
            <a:pPr>
              <a:spcBef>
                <a:spcPct val="10000"/>
              </a:spcBef>
            </a:pPr>
            <a:r>
              <a:rPr lang="en-NZ"/>
              <a:t>Second workshop to discuss draft and identify changes.</a:t>
            </a:r>
          </a:p>
          <a:p>
            <a:pPr>
              <a:spcBef>
                <a:spcPct val="10000"/>
              </a:spcBef>
            </a:pPr>
            <a:r>
              <a:rPr lang="en-NZ"/>
              <a:t>Stakeholders then signed off final IVL</a:t>
            </a:r>
          </a:p>
          <a:p>
            <a:pPr>
              <a:spcBef>
                <a:spcPct val="10000"/>
              </a:spcBef>
            </a:pPr>
            <a:endParaRPr lang="en-NZ"/>
          </a:p>
          <a:p>
            <a:pPr>
              <a:spcBef>
                <a:spcPct val="10000"/>
              </a:spcBef>
            </a:pPr>
            <a:r>
              <a:rPr lang="en-NZ" b="1" i="1"/>
              <a:t>Impact of IVL</a:t>
            </a:r>
          </a:p>
          <a:p>
            <a:pPr>
              <a:spcBef>
                <a:spcPct val="10000"/>
              </a:spcBef>
            </a:pPr>
            <a:r>
              <a:rPr lang="en-NZ"/>
              <a:t>Stakeholder realisation and consensus on common aspects of programmes</a:t>
            </a:r>
          </a:p>
          <a:p>
            <a:pPr>
              <a:spcBef>
                <a:spcPct val="10000"/>
              </a:spcBef>
            </a:pPr>
            <a:r>
              <a:rPr lang="en-NZ"/>
              <a:t>Identification of key differences</a:t>
            </a:r>
          </a:p>
          <a:p>
            <a:pPr>
              <a:spcBef>
                <a:spcPct val="10000"/>
              </a:spcBef>
            </a:pPr>
            <a:endParaRPr lang="en-NZ"/>
          </a:p>
          <a:p>
            <a:pPr>
              <a:spcBef>
                <a:spcPct val="10000"/>
              </a:spcBef>
            </a:pPr>
            <a:r>
              <a:rPr lang="en-NZ" b="1" i="1"/>
              <a:t>Changes to programme</a:t>
            </a:r>
          </a:p>
          <a:p>
            <a:pPr>
              <a:spcBef>
                <a:spcPct val="10000"/>
              </a:spcBef>
            </a:pPr>
            <a:endParaRPr lang="en-NZ" b="1"/>
          </a:p>
          <a:p>
            <a:pPr>
              <a:spcBef>
                <a:spcPct val="10000"/>
              </a:spcBef>
            </a:pPr>
            <a:endParaRPr lang="en-NZ"/>
          </a:p>
          <a:p>
            <a:pPr>
              <a:spcBef>
                <a:spcPct val="10000"/>
              </a:spcBef>
            </a:pPr>
            <a:r>
              <a:rPr lang="en-NZ" b="1" i="1"/>
              <a:t>Concluding comments</a:t>
            </a:r>
          </a:p>
          <a:p>
            <a:pPr>
              <a:spcBef>
                <a:spcPct val="10000"/>
              </a:spcBef>
            </a:pPr>
            <a:endParaRPr lang="en-NZ" b="1"/>
          </a:p>
          <a:p>
            <a:pPr>
              <a:spcBef>
                <a:spcPct val="10000"/>
              </a:spcBef>
            </a:pPr>
            <a:endParaRPr lang="en-A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Ro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vmlDrawing" Target="../drawings/vmlDrawing2.vml"/><Relationship Id="rId5" Type="http://schemas.openxmlformats.org/officeDocument/2006/relationships/image" Target="../media/image1.png"/><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28676" name="Rectangle 4"/>
          <p:cNvSpPr>
            <a:spLocks noChangeArrowheads="1"/>
          </p:cNvSpPr>
          <p:nvPr/>
        </p:nvSpPr>
        <p:spPr bwMode="auto">
          <a:xfrm>
            <a:off x="0" y="1463675"/>
            <a:ext cx="9144000" cy="5421313"/>
          </a:xfrm>
          <a:prstGeom prst="rect">
            <a:avLst/>
          </a:prstGeom>
          <a:solidFill>
            <a:srgbClr val="4C575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AU"/>
          </a:p>
        </p:txBody>
      </p:sp>
      <p:sp>
        <p:nvSpPr>
          <p:cNvPr id="28674" name="Rectangle 2"/>
          <p:cNvSpPr>
            <a:spLocks noGrp="1" noChangeArrowheads="1"/>
          </p:cNvSpPr>
          <p:nvPr>
            <p:ph type="ctrTitle"/>
          </p:nvPr>
        </p:nvSpPr>
        <p:spPr>
          <a:xfrm>
            <a:off x="685800" y="2130425"/>
            <a:ext cx="7772400" cy="1470025"/>
          </a:xfrm>
        </p:spPr>
        <p:txBody>
          <a:bodyPr/>
          <a:lstStyle>
            <a:lvl1pPr>
              <a:defRPr>
                <a:solidFill>
                  <a:schemeClr val="bg1"/>
                </a:solidFill>
              </a:defRPr>
            </a:lvl1pPr>
          </a:lstStyle>
          <a:p>
            <a:pPr lvl="0"/>
            <a:r>
              <a:rPr lang="en-AU" noProof="0" smtClean="0"/>
              <a:t>Click to edit Master title style</a:t>
            </a:r>
          </a:p>
        </p:txBody>
      </p:sp>
      <p:sp>
        <p:nvSpPr>
          <p:cNvPr id="286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solidFill>
                  <a:schemeClr val="bg1"/>
                </a:solidFill>
              </a:defRPr>
            </a:lvl1pPr>
          </a:lstStyle>
          <a:p>
            <a:pPr lvl="0"/>
            <a:r>
              <a:rPr lang="en-AU" noProof="0" smtClean="0"/>
              <a:t>Click to edit Master subtitle style</a:t>
            </a:r>
          </a:p>
        </p:txBody>
      </p:sp>
      <p:sp>
        <p:nvSpPr>
          <p:cNvPr id="28679" name="Line 7"/>
          <p:cNvSpPr>
            <a:spLocks noChangeShapeType="1"/>
          </p:cNvSpPr>
          <p:nvPr/>
        </p:nvSpPr>
        <p:spPr bwMode="auto">
          <a:xfrm>
            <a:off x="0" y="1422400"/>
            <a:ext cx="9144000" cy="14288"/>
          </a:xfrm>
          <a:prstGeom prst="line">
            <a:avLst/>
          </a:prstGeom>
          <a:noFill/>
          <a:ln w="165100">
            <a:solidFill>
              <a:srgbClr val="008B9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pic>
        <p:nvPicPr>
          <p:cNvPr id="28680" name="Picture 8" descr="IR logo teal smal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3700" y="385763"/>
            <a:ext cx="2306638" cy="6619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8681" name="Object 9"/>
          <p:cNvGraphicFramePr>
            <a:graphicFrameLocks noChangeAspect="1"/>
          </p:cNvGraphicFramePr>
          <p:nvPr/>
        </p:nvGraphicFramePr>
        <p:xfrm>
          <a:off x="7350125" y="4389438"/>
          <a:ext cx="2022475" cy="2779712"/>
        </p:xfrm>
        <a:graphic>
          <a:graphicData uri="http://schemas.openxmlformats.org/presentationml/2006/ole">
            <mc:AlternateContent xmlns:mc="http://schemas.openxmlformats.org/markup-compatibility/2006">
              <mc:Choice xmlns:v="urn:schemas-microsoft-com:vml" Requires="v">
                <p:oleObj spid="_x0000_s28684" name="Photo Editor Photo" r:id="rId4" imgW="6647619" imgH="9142857" progId="MSPhotoEd.3">
                  <p:embed/>
                </p:oleObj>
              </mc:Choice>
              <mc:Fallback>
                <p:oleObj name="Photo Editor Photo" r:id="rId4" imgW="6647619" imgH="9142857" progId="MSPhotoEd.3">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50125" y="4389438"/>
                        <a:ext cx="2022475" cy="2779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fade">
                                      <p:cBhvr>
                                        <p:cTn id="7" dur="2000"/>
                                        <p:tgtEl>
                                          <p:spTgt spid="286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fade">
                                      <p:cBhvr>
                                        <p:cTn id="12" dur="2000"/>
                                        <p:tgtEl>
                                          <p:spTgt spid="28675">
                                            <p:txEl>
                                              <p:pRg st="0" end="0"/>
                                            </p:txEl>
                                          </p:spTgt>
                                        </p:tgtEl>
                                      </p:cBhvr>
                                    </p:animEffect>
                                  </p:childTnLst>
                                  <p:subTnLst>
                                    <p:animClr clrSpc="rgb" dir="cw">
                                      <p:cBhvr override="childStyle">
                                        <p:cTn dur="1" fill="hold" display="0" masterRel="nextClick" afterEffect="1"/>
                                        <p:tgtEl>
                                          <p:spTgt spid="28675">
                                            <p:txEl>
                                              <p:pRg st="0" end="0"/>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build="p">
        <p:tmplLst>
          <p:tmpl lvl="1">
            <p:tnLst>
              <p:par>
                <p:cTn presetID="10" presetClass="entr" presetSubtype="0" fill="hold" nodeType="clickEffect">
                  <p:stCondLst>
                    <p:cond delay="0"/>
                  </p:stCondLst>
                  <p:childTnLst>
                    <p:set>
                      <p:cBhvr>
                        <p:cTn dur="1" fill="hold">
                          <p:stCondLst>
                            <p:cond delay="0"/>
                          </p:stCondLst>
                        </p:cTn>
                        <p:tgtEl>
                          <p:spTgt spid="28675"/>
                        </p:tgtEl>
                        <p:attrNameLst>
                          <p:attrName>style.visibility</p:attrName>
                        </p:attrNameLst>
                      </p:cBhvr>
                      <p:to>
                        <p:strVal val="visible"/>
                      </p:to>
                    </p:set>
                    <p:animEffect transition="in" filter="fade">
                      <p:cBhvr>
                        <p:cTn dur="2000"/>
                        <p:tgtEl>
                          <p:spTgt spid="28675"/>
                        </p:tgtEl>
                      </p:cBhvr>
                    </p:animEffect>
                  </p:childTnLst>
                  <p:subTnLst>
                    <p:animClr clrSpc="rgb" dir="cw">
                      <p:cBhvr override="childStyle">
                        <p:cTn dur="1" fill="hold" display="0" masterRel="nextClick" afterEffect="1"/>
                        <p:tgtEl>
                          <p:spTgt spid="28675"/>
                        </p:tgtEl>
                        <p:attrNameLst>
                          <p:attrName>ppt_c</p:attrName>
                        </p:attrNameLst>
                      </p:cBhvr>
                      <p:to>
                        <a:schemeClr val="bg2"/>
                      </p:to>
                    </p:animClr>
                  </p:sub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998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369888"/>
            <a:ext cx="2109788" cy="5383212"/>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204788" y="369888"/>
            <a:ext cx="6176962" cy="53832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430302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2323803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396616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1128713" y="1438275"/>
            <a:ext cx="309245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373563" y="1438275"/>
            <a:ext cx="3092450" cy="43148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135554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560308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extLst>
      <p:ext uri="{BB962C8B-B14F-4D97-AF65-F5344CB8AC3E}">
        <p14:creationId xmlns:p14="http://schemas.microsoft.com/office/powerpoint/2010/main" val="1394821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555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59696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64619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p:nvSpPr>
        <p:spPr bwMode="auto">
          <a:xfrm>
            <a:off x="0" y="6197600"/>
            <a:ext cx="9144000" cy="674688"/>
          </a:xfrm>
          <a:prstGeom prst="rect">
            <a:avLst/>
          </a:prstGeom>
          <a:solidFill>
            <a:srgbClr val="4C575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AU"/>
          </a:p>
        </p:txBody>
      </p:sp>
      <p:sp>
        <p:nvSpPr>
          <p:cNvPr id="1027" name="Rectangle 3"/>
          <p:cNvSpPr>
            <a:spLocks noGrp="1" noChangeArrowheads="1"/>
          </p:cNvSpPr>
          <p:nvPr>
            <p:ph type="title"/>
          </p:nvPr>
        </p:nvSpPr>
        <p:spPr bwMode="auto">
          <a:xfrm>
            <a:off x="204788" y="369888"/>
            <a:ext cx="843915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ctr" anchorCtr="0" compatLnSpc="1">
            <a:prstTxWarp prst="textNoShape">
              <a:avLst/>
            </a:prstTxWarp>
          </a:bodyPr>
          <a:lstStyle/>
          <a:p>
            <a:pPr lvl="0"/>
            <a:r>
              <a:rPr lang="en-AU" smtClean="0"/>
              <a:t>Click to edit Master title style</a:t>
            </a:r>
          </a:p>
        </p:txBody>
      </p:sp>
      <p:sp>
        <p:nvSpPr>
          <p:cNvPr id="1028" name="Rectangle 4"/>
          <p:cNvSpPr>
            <a:spLocks noGrp="1" noChangeArrowheads="1"/>
          </p:cNvSpPr>
          <p:nvPr>
            <p:ph type="body" idx="1"/>
          </p:nvPr>
        </p:nvSpPr>
        <p:spPr bwMode="auto">
          <a:xfrm>
            <a:off x="1128713" y="1438275"/>
            <a:ext cx="6337300" cy="431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pic>
        <p:nvPicPr>
          <p:cNvPr id="1041" name="Picture 17" descr="IR logo reversed"/>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1775" y="6203950"/>
            <a:ext cx="1846263" cy="51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45" name="Object 21"/>
          <p:cNvGraphicFramePr>
            <a:graphicFrameLocks noChangeAspect="1"/>
          </p:cNvGraphicFramePr>
          <p:nvPr/>
        </p:nvGraphicFramePr>
        <p:xfrm>
          <a:off x="7134225" y="3292475"/>
          <a:ext cx="2232025" cy="3070225"/>
        </p:xfrm>
        <a:graphic>
          <a:graphicData uri="http://schemas.openxmlformats.org/presentationml/2006/ole">
            <mc:AlternateContent xmlns:mc="http://schemas.openxmlformats.org/markup-compatibility/2006">
              <mc:Choice xmlns:v="urn:schemas-microsoft-com:vml" Requires="v">
                <p:oleObj spid="_x0000_s1049" name="Photo Editor Photo" r:id="rId15" imgW="6647619" imgH="9142857" progId="MSPhotoEd.3">
                  <p:embed/>
                </p:oleObj>
              </mc:Choice>
              <mc:Fallback>
                <p:oleObj name="Photo Editor Photo" r:id="rId15" imgW="6647619" imgH="9142857" progId="MSPhotoEd.3">
                  <p:embed/>
                  <p:pic>
                    <p:nvPicPr>
                      <p:cNvPr id="0" name="Object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134225" y="3292475"/>
                        <a:ext cx="2232025" cy="307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46" name="Line 22"/>
          <p:cNvSpPr>
            <a:spLocks noChangeShapeType="1"/>
          </p:cNvSpPr>
          <p:nvPr/>
        </p:nvSpPr>
        <p:spPr bwMode="auto">
          <a:xfrm>
            <a:off x="0" y="6110288"/>
            <a:ext cx="9144000" cy="14287"/>
          </a:xfrm>
          <a:prstGeom prst="line">
            <a:avLst/>
          </a:prstGeom>
          <a:noFill/>
          <a:ln w="165100">
            <a:solidFill>
              <a:srgbClr val="008B95"/>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fade">
                                      <p:cBhvr>
                                        <p:cTn id="7" dur="2000"/>
                                        <p:tgtEl>
                                          <p:spTgt spid="10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8">
                                            <p:txEl>
                                              <p:pRg st="0" end="0"/>
                                            </p:txEl>
                                          </p:spTgt>
                                        </p:tgtEl>
                                        <p:attrNameLst>
                                          <p:attrName>style.visibility</p:attrName>
                                        </p:attrNameLst>
                                      </p:cBhvr>
                                      <p:to>
                                        <p:strVal val="visible"/>
                                      </p:to>
                                    </p:set>
                                    <p:animEffect transition="in" filter="fade">
                                      <p:cBhvr>
                                        <p:cTn id="12" dur="2000"/>
                                        <p:tgtEl>
                                          <p:spTgt spid="1028">
                                            <p:txEl>
                                              <p:pRg st="0" end="0"/>
                                            </p:txEl>
                                          </p:spTgt>
                                        </p:tgtEl>
                                      </p:cBhvr>
                                    </p:animEffect>
                                  </p:childTnLst>
                                  <p:subTnLst>
                                    <p:animClr clrSpc="rgb" dir="cw">
                                      <p:cBhvr override="childStyle">
                                        <p:cTn dur="1" fill="hold" display="0" masterRel="nextClick" afterEffect="1"/>
                                        <p:tgtEl>
                                          <p:spTgt spid="1028">
                                            <p:txEl>
                                              <p:pRg st="0" end="0"/>
                                            </p:txEl>
                                          </p:spTgt>
                                        </p:tgtEl>
                                        <p:attrNameLst>
                                          <p:attrName>ppt_c</p:attrName>
                                        </p:attrNameLst>
                                      </p:cBhvr>
                                      <p:to>
                                        <a:schemeClr val="bg2"/>
                                      </p:to>
                                    </p:animClr>
                                  </p:subTnLst>
                                </p:cTn>
                              </p:par>
                              <p:par>
                                <p:cTn id="13" presetID="10" presetClass="entr" presetSubtype="0" fill="hold" grpId="0" nodeType="withEffect">
                                  <p:stCondLst>
                                    <p:cond delay="0"/>
                                  </p:stCondLst>
                                  <p:childTnLst>
                                    <p:set>
                                      <p:cBhvr>
                                        <p:cTn id="14" dur="1" fill="hold">
                                          <p:stCondLst>
                                            <p:cond delay="0"/>
                                          </p:stCondLst>
                                        </p:cTn>
                                        <p:tgtEl>
                                          <p:spTgt spid="1028">
                                            <p:txEl>
                                              <p:pRg st="1" end="1"/>
                                            </p:txEl>
                                          </p:spTgt>
                                        </p:tgtEl>
                                        <p:attrNameLst>
                                          <p:attrName>style.visibility</p:attrName>
                                        </p:attrNameLst>
                                      </p:cBhvr>
                                      <p:to>
                                        <p:strVal val="visible"/>
                                      </p:to>
                                    </p:set>
                                    <p:animEffect transition="in" filter="fade">
                                      <p:cBhvr>
                                        <p:cTn id="15" dur="2000"/>
                                        <p:tgtEl>
                                          <p:spTgt spid="1028">
                                            <p:txEl>
                                              <p:pRg st="1" end="1"/>
                                            </p:txEl>
                                          </p:spTgt>
                                        </p:tgtEl>
                                      </p:cBhvr>
                                    </p:animEffect>
                                  </p:childTnLst>
                                  <p:subTnLst>
                                    <p:animClr clrSpc="rgb" dir="cw">
                                      <p:cBhvr override="childStyle">
                                        <p:cTn dur="1" fill="hold" display="0" masterRel="nextClick" afterEffect="1"/>
                                        <p:tgtEl>
                                          <p:spTgt spid="1028">
                                            <p:txEl>
                                              <p:pRg st="1" end="1"/>
                                            </p:txEl>
                                          </p:spTgt>
                                        </p:tgtEl>
                                        <p:attrNameLst>
                                          <p:attrName>ppt_c</p:attrName>
                                        </p:attrNameLst>
                                      </p:cBhvr>
                                      <p:to>
                                        <a:schemeClr val="bg2"/>
                                      </p:to>
                                    </p:animClr>
                                  </p:subTnLst>
                                </p:cTn>
                              </p:par>
                              <p:par>
                                <p:cTn id="16" presetID="10" presetClass="entr" presetSubtype="0" fill="hold" grpId="0" nodeType="withEffect">
                                  <p:stCondLst>
                                    <p:cond delay="0"/>
                                  </p:stCondLst>
                                  <p:childTnLst>
                                    <p:set>
                                      <p:cBhvr>
                                        <p:cTn id="17" dur="1" fill="hold">
                                          <p:stCondLst>
                                            <p:cond delay="0"/>
                                          </p:stCondLst>
                                        </p:cTn>
                                        <p:tgtEl>
                                          <p:spTgt spid="1028">
                                            <p:txEl>
                                              <p:pRg st="2" end="2"/>
                                            </p:txEl>
                                          </p:spTgt>
                                        </p:tgtEl>
                                        <p:attrNameLst>
                                          <p:attrName>style.visibility</p:attrName>
                                        </p:attrNameLst>
                                      </p:cBhvr>
                                      <p:to>
                                        <p:strVal val="visible"/>
                                      </p:to>
                                    </p:set>
                                    <p:animEffect transition="in" filter="fade">
                                      <p:cBhvr>
                                        <p:cTn id="18" dur="2000"/>
                                        <p:tgtEl>
                                          <p:spTgt spid="1028">
                                            <p:txEl>
                                              <p:pRg st="2" end="2"/>
                                            </p:txEl>
                                          </p:spTgt>
                                        </p:tgtEl>
                                      </p:cBhvr>
                                    </p:animEffect>
                                  </p:childTnLst>
                                  <p:subTnLst>
                                    <p:animClr clrSpc="rgb" dir="cw">
                                      <p:cBhvr override="childStyle">
                                        <p:cTn dur="1" fill="hold" display="0" masterRel="nextClick" afterEffect="1"/>
                                        <p:tgtEl>
                                          <p:spTgt spid="1028">
                                            <p:txEl>
                                              <p:pRg st="2" end="2"/>
                                            </p:txEl>
                                          </p:spTgt>
                                        </p:tgtEl>
                                        <p:attrNameLst>
                                          <p:attrName>ppt_c</p:attrName>
                                        </p:attrNameLst>
                                      </p:cBhvr>
                                      <p:to>
                                        <a:schemeClr val="bg2"/>
                                      </p:to>
                                    </p:animClr>
                                  </p:subTnLst>
                                </p:cTn>
                              </p:par>
                              <p:par>
                                <p:cTn id="19" presetID="10" presetClass="entr" presetSubtype="0" fill="hold" grpId="0" nodeType="withEffect">
                                  <p:stCondLst>
                                    <p:cond delay="0"/>
                                  </p:stCondLst>
                                  <p:childTnLst>
                                    <p:set>
                                      <p:cBhvr>
                                        <p:cTn id="20" dur="1" fill="hold">
                                          <p:stCondLst>
                                            <p:cond delay="0"/>
                                          </p:stCondLst>
                                        </p:cTn>
                                        <p:tgtEl>
                                          <p:spTgt spid="1028">
                                            <p:txEl>
                                              <p:pRg st="3" end="3"/>
                                            </p:txEl>
                                          </p:spTgt>
                                        </p:tgtEl>
                                        <p:attrNameLst>
                                          <p:attrName>style.visibility</p:attrName>
                                        </p:attrNameLst>
                                      </p:cBhvr>
                                      <p:to>
                                        <p:strVal val="visible"/>
                                      </p:to>
                                    </p:set>
                                    <p:animEffect transition="in" filter="fade">
                                      <p:cBhvr>
                                        <p:cTn id="21" dur="2000"/>
                                        <p:tgtEl>
                                          <p:spTgt spid="1028">
                                            <p:txEl>
                                              <p:pRg st="3" end="3"/>
                                            </p:txEl>
                                          </p:spTgt>
                                        </p:tgtEl>
                                      </p:cBhvr>
                                    </p:animEffect>
                                  </p:childTnLst>
                                  <p:subTnLst>
                                    <p:animClr clrSpc="rgb" dir="cw">
                                      <p:cBhvr override="childStyle">
                                        <p:cTn dur="1" fill="hold" display="0" masterRel="nextClick" afterEffect="1"/>
                                        <p:tgtEl>
                                          <p:spTgt spid="1028">
                                            <p:txEl>
                                              <p:pRg st="3" end="3"/>
                                            </p:txEl>
                                          </p:spTgt>
                                        </p:tgtEl>
                                        <p:attrNameLst>
                                          <p:attrName>ppt_c</p:attrName>
                                        </p:attrNameLst>
                                      </p:cBhvr>
                                      <p:to>
                                        <a:schemeClr val="bg2"/>
                                      </p:to>
                                    </p:animClr>
                                  </p:subTnLst>
                                </p:cTn>
                              </p:par>
                              <p:par>
                                <p:cTn id="22" presetID="10" presetClass="entr" presetSubtype="0" fill="hold" grpId="0" nodeType="withEffect">
                                  <p:stCondLst>
                                    <p:cond delay="0"/>
                                  </p:stCondLst>
                                  <p:childTnLst>
                                    <p:set>
                                      <p:cBhvr>
                                        <p:cTn id="23" dur="1" fill="hold">
                                          <p:stCondLst>
                                            <p:cond delay="0"/>
                                          </p:stCondLst>
                                        </p:cTn>
                                        <p:tgtEl>
                                          <p:spTgt spid="1028">
                                            <p:txEl>
                                              <p:pRg st="4" end="4"/>
                                            </p:txEl>
                                          </p:spTgt>
                                        </p:tgtEl>
                                        <p:attrNameLst>
                                          <p:attrName>style.visibility</p:attrName>
                                        </p:attrNameLst>
                                      </p:cBhvr>
                                      <p:to>
                                        <p:strVal val="visible"/>
                                      </p:to>
                                    </p:set>
                                    <p:animEffect transition="in" filter="fade">
                                      <p:cBhvr>
                                        <p:cTn id="24" dur="2000"/>
                                        <p:tgtEl>
                                          <p:spTgt spid="1028">
                                            <p:txEl>
                                              <p:pRg st="4" end="4"/>
                                            </p:txEl>
                                          </p:spTgt>
                                        </p:tgtEl>
                                      </p:cBhvr>
                                    </p:animEffect>
                                  </p:childTnLst>
                                  <p:subTnLst>
                                    <p:animClr clrSpc="rgb" dir="cw">
                                      <p:cBhvr override="childStyle">
                                        <p:cTn dur="1" fill="hold" display="0" masterRel="nextClick" afterEffect="1"/>
                                        <p:tgtEl>
                                          <p:spTgt spid="1028">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p:bldP spid="1028" grpId="0" uiExpand="1" build="p">
        <p:tmplLst>
          <p:tmpl lvl="1">
            <p:tnLst>
              <p:par>
                <p:cTn presetID="10" presetClass="entr" presetSubtype="0" fill="hold" nodeType="clickEffect">
                  <p:stCondLst>
                    <p:cond delay="0"/>
                  </p:stCondLst>
                  <p:childTnLst>
                    <p:set>
                      <p:cBhvr>
                        <p:cTn dur="1" fill="hold">
                          <p:stCondLst>
                            <p:cond delay="0"/>
                          </p:stCondLst>
                        </p:cTn>
                        <p:tgtEl>
                          <p:spTgt spid="1028"/>
                        </p:tgtEl>
                        <p:attrNameLst>
                          <p:attrName>style.visibility</p:attrName>
                        </p:attrNameLst>
                      </p:cBhvr>
                      <p:to>
                        <p:strVal val="visible"/>
                      </p:to>
                    </p:set>
                    <p:animEffect transition="in" filter="fade">
                      <p:cBhvr>
                        <p:cTn dur="2000"/>
                        <p:tgtEl>
                          <p:spTgt spid="1028"/>
                        </p:tgtEl>
                      </p:cBhvr>
                    </p:animEffect>
                  </p:childTnLst>
                  <p:subTnLst>
                    <p:animClr clrSpc="rgb" dir="cw">
                      <p:cBhvr override="childStyle">
                        <p:cTn dur="1" fill="hold" display="0" masterRel="nextClick" afterEffect="1"/>
                        <p:tgtEl>
                          <p:spTgt spid="1028"/>
                        </p:tgtEl>
                        <p:attrNameLst>
                          <p:attrName>ppt_c</p:attrName>
                        </p:attrNameLst>
                      </p:cBhvr>
                      <p:to>
                        <a:schemeClr val="bg2"/>
                      </p:to>
                    </p:animClr>
                  </p:subTnLst>
                </p:cTn>
              </p:par>
            </p:tnLst>
          </p:tmpl>
          <p:tmpl lvl="2">
            <p:tnLst>
              <p:par>
                <p:cTn presetID="10"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animEffect transition="in" filter="fade">
                      <p:cBhvr>
                        <p:cTn dur="2000"/>
                        <p:tgtEl>
                          <p:spTgt spid="1028"/>
                        </p:tgtEl>
                      </p:cBhvr>
                    </p:animEffect>
                  </p:childTnLst>
                  <p:subTnLst>
                    <p:animClr clrSpc="rgb" dir="cw">
                      <p:cBhvr override="childStyle">
                        <p:cTn dur="1" fill="hold" display="0" masterRel="nextClick" afterEffect="1"/>
                        <p:tgtEl>
                          <p:spTgt spid="1028"/>
                        </p:tgtEl>
                        <p:attrNameLst>
                          <p:attrName>ppt_c</p:attrName>
                        </p:attrNameLst>
                      </p:cBhvr>
                      <p:to>
                        <a:schemeClr val="bg2"/>
                      </p:to>
                    </p:animClr>
                  </p:subTnLst>
                </p:cTn>
              </p:par>
            </p:tnLst>
          </p:tmpl>
          <p:tmpl lvl="3">
            <p:tnLst>
              <p:par>
                <p:cTn presetID="10"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animEffect transition="in" filter="fade">
                      <p:cBhvr>
                        <p:cTn dur="2000"/>
                        <p:tgtEl>
                          <p:spTgt spid="1028"/>
                        </p:tgtEl>
                      </p:cBhvr>
                    </p:animEffect>
                  </p:childTnLst>
                  <p:subTnLst>
                    <p:animClr clrSpc="rgb" dir="cw">
                      <p:cBhvr override="childStyle">
                        <p:cTn dur="1" fill="hold" display="0" masterRel="nextClick" afterEffect="1"/>
                        <p:tgtEl>
                          <p:spTgt spid="1028"/>
                        </p:tgtEl>
                        <p:attrNameLst>
                          <p:attrName>ppt_c</p:attrName>
                        </p:attrNameLst>
                      </p:cBhvr>
                      <p:to>
                        <a:schemeClr val="bg2"/>
                      </p:to>
                    </p:animClr>
                  </p:subTnLst>
                </p:cTn>
              </p:par>
            </p:tnLst>
          </p:tmpl>
          <p:tmpl lvl="4">
            <p:tnLst>
              <p:par>
                <p:cTn presetID="10"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animEffect transition="in" filter="fade">
                      <p:cBhvr>
                        <p:cTn dur="2000"/>
                        <p:tgtEl>
                          <p:spTgt spid="1028"/>
                        </p:tgtEl>
                      </p:cBhvr>
                    </p:animEffect>
                  </p:childTnLst>
                  <p:subTnLst>
                    <p:animClr clrSpc="rgb" dir="cw">
                      <p:cBhvr override="childStyle">
                        <p:cTn dur="1" fill="hold" display="0" masterRel="nextClick" afterEffect="1"/>
                        <p:tgtEl>
                          <p:spTgt spid="1028"/>
                        </p:tgtEl>
                        <p:attrNameLst>
                          <p:attrName>ppt_c</p:attrName>
                        </p:attrNameLst>
                      </p:cBhvr>
                      <p:to>
                        <a:schemeClr val="bg2"/>
                      </p:to>
                    </p:animClr>
                  </p:subTnLst>
                </p:cTn>
              </p:par>
            </p:tnLst>
          </p:tmpl>
          <p:tmpl lvl="5">
            <p:tnLst>
              <p:par>
                <p:cTn presetID="10" presetClass="entr" presetSubtype="0" fill="hold" nodeType="withEffect">
                  <p:stCondLst>
                    <p:cond delay="0"/>
                  </p:stCondLst>
                  <p:childTnLst>
                    <p:set>
                      <p:cBhvr>
                        <p:cTn dur="1" fill="hold">
                          <p:stCondLst>
                            <p:cond delay="0"/>
                          </p:stCondLst>
                        </p:cTn>
                        <p:tgtEl>
                          <p:spTgt spid="1028"/>
                        </p:tgtEl>
                        <p:attrNameLst>
                          <p:attrName>style.visibility</p:attrName>
                        </p:attrNameLst>
                      </p:cBhvr>
                      <p:to>
                        <p:strVal val="visible"/>
                      </p:to>
                    </p:set>
                    <p:animEffect transition="in" filter="fade">
                      <p:cBhvr>
                        <p:cTn dur="2000"/>
                        <p:tgtEl>
                          <p:spTgt spid="1028"/>
                        </p:tgtEl>
                      </p:cBhvr>
                    </p:animEffect>
                  </p:childTnLst>
                  <p:subTnLst>
                    <p:animClr clrSpc="rgb" dir="cw">
                      <p:cBhvr override="childStyle">
                        <p:cTn dur="1" fill="hold" display="0" masterRel="nextClick" afterEffect="1"/>
                        <p:tgtEl>
                          <p:spTgt spid="1028"/>
                        </p:tgtEl>
                        <p:attrNameLst>
                          <p:attrName>ppt_c</p:attrName>
                        </p:attrNameLst>
                      </p:cBhvr>
                      <p:to>
                        <a:schemeClr val="bg2"/>
                      </p:to>
                    </p:animClr>
                  </p:subTnLst>
                </p:cTn>
              </p:par>
            </p:tnLst>
          </p:tmpl>
        </p:tmplLst>
      </p:bldP>
    </p:bldLst>
  </p:timing>
  <p:txStyles>
    <p:titleStyle>
      <a:lvl1pPr algn="ctr" rtl="0" eaLnBrk="0" fontAlgn="base" hangingPunct="0">
        <a:spcBef>
          <a:spcPct val="0"/>
        </a:spcBef>
        <a:spcAft>
          <a:spcPct val="0"/>
        </a:spcAft>
        <a:defRPr sz="3500">
          <a:solidFill>
            <a:schemeClr val="tx1"/>
          </a:solidFill>
          <a:latin typeface="+mj-lt"/>
          <a:ea typeface="+mj-ea"/>
          <a:cs typeface="+mj-cs"/>
        </a:defRPr>
      </a:lvl1pPr>
      <a:lvl2pPr algn="ctr" rtl="0" eaLnBrk="0" fontAlgn="base" hangingPunct="0">
        <a:spcBef>
          <a:spcPct val="0"/>
        </a:spcBef>
        <a:spcAft>
          <a:spcPct val="0"/>
        </a:spcAft>
        <a:defRPr sz="3500">
          <a:solidFill>
            <a:schemeClr val="tx1"/>
          </a:solidFill>
          <a:latin typeface="Verdana" pitchFamily="34" charset="0"/>
        </a:defRPr>
      </a:lvl2pPr>
      <a:lvl3pPr algn="ctr" rtl="0" eaLnBrk="0" fontAlgn="base" hangingPunct="0">
        <a:spcBef>
          <a:spcPct val="0"/>
        </a:spcBef>
        <a:spcAft>
          <a:spcPct val="0"/>
        </a:spcAft>
        <a:defRPr sz="3500">
          <a:solidFill>
            <a:schemeClr val="tx1"/>
          </a:solidFill>
          <a:latin typeface="Verdana" pitchFamily="34" charset="0"/>
        </a:defRPr>
      </a:lvl3pPr>
      <a:lvl4pPr algn="ctr" rtl="0" eaLnBrk="0" fontAlgn="base" hangingPunct="0">
        <a:spcBef>
          <a:spcPct val="0"/>
        </a:spcBef>
        <a:spcAft>
          <a:spcPct val="0"/>
        </a:spcAft>
        <a:defRPr sz="3500">
          <a:solidFill>
            <a:schemeClr val="tx1"/>
          </a:solidFill>
          <a:latin typeface="Verdana" pitchFamily="34" charset="0"/>
        </a:defRPr>
      </a:lvl4pPr>
      <a:lvl5pPr algn="ctr" rtl="0" eaLnBrk="0" fontAlgn="base" hangingPunct="0">
        <a:spcBef>
          <a:spcPct val="0"/>
        </a:spcBef>
        <a:spcAft>
          <a:spcPct val="0"/>
        </a:spcAft>
        <a:defRPr sz="3500">
          <a:solidFill>
            <a:schemeClr val="tx1"/>
          </a:solidFill>
          <a:latin typeface="Verdana" pitchFamily="34" charset="0"/>
        </a:defRPr>
      </a:lvl5pPr>
      <a:lvl6pPr marL="457200" algn="ctr" rtl="0" eaLnBrk="0" fontAlgn="base" hangingPunct="0">
        <a:spcBef>
          <a:spcPct val="0"/>
        </a:spcBef>
        <a:spcAft>
          <a:spcPct val="0"/>
        </a:spcAft>
        <a:defRPr sz="3500">
          <a:solidFill>
            <a:schemeClr val="tx1"/>
          </a:solidFill>
          <a:latin typeface="Verdana" pitchFamily="34" charset="0"/>
        </a:defRPr>
      </a:lvl6pPr>
      <a:lvl7pPr marL="914400" algn="ctr" rtl="0" eaLnBrk="0" fontAlgn="base" hangingPunct="0">
        <a:spcBef>
          <a:spcPct val="0"/>
        </a:spcBef>
        <a:spcAft>
          <a:spcPct val="0"/>
        </a:spcAft>
        <a:defRPr sz="3500">
          <a:solidFill>
            <a:schemeClr val="tx1"/>
          </a:solidFill>
          <a:latin typeface="Verdana" pitchFamily="34" charset="0"/>
        </a:defRPr>
      </a:lvl7pPr>
      <a:lvl8pPr marL="1371600" algn="ctr" rtl="0" eaLnBrk="0" fontAlgn="base" hangingPunct="0">
        <a:spcBef>
          <a:spcPct val="0"/>
        </a:spcBef>
        <a:spcAft>
          <a:spcPct val="0"/>
        </a:spcAft>
        <a:defRPr sz="3500">
          <a:solidFill>
            <a:schemeClr val="tx1"/>
          </a:solidFill>
          <a:latin typeface="Verdana" pitchFamily="34" charset="0"/>
        </a:defRPr>
      </a:lvl8pPr>
      <a:lvl9pPr marL="1828800" algn="ctr" rtl="0" eaLnBrk="0" fontAlgn="base" hangingPunct="0">
        <a:spcBef>
          <a:spcPct val="0"/>
        </a:spcBef>
        <a:spcAft>
          <a:spcPct val="0"/>
        </a:spcAft>
        <a:defRPr sz="3500">
          <a:solidFill>
            <a:schemeClr val="tx1"/>
          </a:solidFill>
          <a:latin typeface="Verdana" pitchFamily="34" charset="0"/>
        </a:defRPr>
      </a:lvl9pPr>
    </p:titleStyle>
    <p:bodyStyle>
      <a:lvl1pPr marL="342900" indent="-342900" algn="l" rtl="0" eaLnBrk="0" fontAlgn="base" hangingPunct="0">
        <a:spcBef>
          <a:spcPct val="20000"/>
        </a:spcBef>
        <a:spcAft>
          <a:spcPct val="0"/>
        </a:spcAft>
        <a:buSzPct val="100000"/>
        <a:buFont typeface="Wingdings" pitchFamily="2" charset="2"/>
        <a:buChar char="Ø"/>
        <a:defRPr sz="2300">
          <a:solidFill>
            <a:schemeClr val="tx1"/>
          </a:solidFill>
          <a:latin typeface="+mn-lt"/>
          <a:ea typeface="+mn-ea"/>
          <a:cs typeface="+mn-cs"/>
        </a:defRPr>
      </a:lvl1pPr>
      <a:lvl2pPr marL="742950" indent="-285750" algn="l" rtl="0" eaLnBrk="0" fontAlgn="base" hangingPunct="0">
        <a:spcBef>
          <a:spcPct val="0"/>
        </a:spcBef>
        <a:spcAft>
          <a:spcPct val="0"/>
        </a:spcAft>
        <a:buSzPct val="100000"/>
        <a:buChar char="–"/>
        <a:defRPr sz="1900">
          <a:solidFill>
            <a:schemeClr val="tx1"/>
          </a:solidFill>
          <a:latin typeface="+mn-lt"/>
        </a:defRPr>
      </a:lvl2pPr>
      <a:lvl3pPr marL="1143000" indent="-228600" algn="l" rtl="0" eaLnBrk="0" fontAlgn="base" hangingPunct="0">
        <a:spcBef>
          <a:spcPct val="20000"/>
        </a:spcBef>
        <a:spcAft>
          <a:spcPct val="0"/>
        </a:spcAft>
        <a:buSzPct val="100000"/>
        <a:buChar char="•"/>
        <a:defRPr sz="1900">
          <a:solidFill>
            <a:schemeClr val="tx1"/>
          </a:solidFill>
          <a:latin typeface="+mn-lt"/>
        </a:defRPr>
      </a:lvl3pPr>
      <a:lvl4pPr marL="1600200" indent="-228600" algn="l" rtl="0" eaLnBrk="0" fontAlgn="base" hangingPunct="0">
        <a:spcBef>
          <a:spcPct val="20000"/>
        </a:spcBef>
        <a:spcAft>
          <a:spcPct val="0"/>
        </a:spcAft>
        <a:buSzPct val="100000"/>
        <a:buChar char="–"/>
        <a:defRPr sz="1900">
          <a:solidFill>
            <a:schemeClr val="tx1"/>
          </a:solidFill>
          <a:latin typeface="+mn-lt"/>
        </a:defRPr>
      </a:lvl4pPr>
      <a:lvl5pPr marL="2057400" indent="-228600" algn="l" rtl="0" eaLnBrk="0" fontAlgn="base" hangingPunct="0">
        <a:spcBef>
          <a:spcPct val="20000"/>
        </a:spcBef>
        <a:spcAft>
          <a:spcPct val="0"/>
        </a:spcAft>
        <a:buSzPct val="100000"/>
        <a:buChar char="»"/>
        <a:defRPr sz="1900">
          <a:solidFill>
            <a:schemeClr val="tx1"/>
          </a:solidFill>
          <a:latin typeface="+mn-lt"/>
        </a:defRPr>
      </a:lvl5pPr>
      <a:lvl6pPr marL="2514600" indent="-228600" algn="l" rtl="0" eaLnBrk="0" fontAlgn="base" hangingPunct="0">
        <a:spcBef>
          <a:spcPct val="20000"/>
        </a:spcBef>
        <a:spcAft>
          <a:spcPct val="0"/>
        </a:spcAft>
        <a:buSzPct val="100000"/>
        <a:buChar char="»"/>
        <a:defRPr sz="1900">
          <a:solidFill>
            <a:schemeClr val="tx1"/>
          </a:solidFill>
          <a:latin typeface="+mn-lt"/>
        </a:defRPr>
      </a:lvl6pPr>
      <a:lvl7pPr marL="2971800" indent="-228600" algn="l" rtl="0" eaLnBrk="0" fontAlgn="base" hangingPunct="0">
        <a:spcBef>
          <a:spcPct val="20000"/>
        </a:spcBef>
        <a:spcAft>
          <a:spcPct val="0"/>
        </a:spcAft>
        <a:buSzPct val="100000"/>
        <a:buChar char="»"/>
        <a:defRPr sz="1900">
          <a:solidFill>
            <a:schemeClr val="tx1"/>
          </a:solidFill>
          <a:latin typeface="+mn-lt"/>
        </a:defRPr>
      </a:lvl7pPr>
      <a:lvl8pPr marL="3429000" indent="-228600" algn="l" rtl="0" eaLnBrk="0" fontAlgn="base" hangingPunct="0">
        <a:spcBef>
          <a:spcPct val="20000"/>
        </a:spcBef>
        <a:spcAft>
          <a:spcPct val="0"/>
        </a:spcAft>
        <a:buSzPct val="100000"/>
        <a:buChar char="»"/>
        <a:defRPr sz="1900">
          <a:solidFill>
            <a:schemeClr val="tx1"/>
          </a:solidFill>
          <a:latin typeface="+mn-lt"/>
        </a:defRPr>
      </a:lvl8pPr>
      <a:lvl9pPr marL="3886200" indent="-228600" algn="l" rtl="0" eaLnBrk="0" fontAlgn="base" hangingPunct="0">
        <a:spcBef>
          <a:spcPct val="20000"/>
        </a:spcBef>
        <a:spcAft>
          <a:spcPct val="0"/>
        </a:spcAft>
        <a:buSzPct val="100000"/>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287338" y="2130425"/>
            <a:ext cx="8561387" cy="1470025"/>
          </a:xfrm>
        </p:spPr>
        <p:txBody>
          <a:bodyPr/>
          <a:lstStyle/>
          <a:p>
            <a:r>
              <a:rPr lang="en-AU" sz="3100" b="1"/>
              <a:t>Influencing Through Design – Using Intervention Logics To Influence</a:t>
            </a:r>
          </a:p>
        </p:txBody>
      </p:sp>
      <p:sp>
        <p:nvSpPr>
          <p:cNvPr id="23556" name="Rectangle 4"/>
          <p:cNvSpPr>
            <a:spLocks noGrp="1" noChangeArrowheads="1"/>
          </p:cNvSpPr>
          <p:nvPr>
            <p:ph type="subTitle" idx="1"/>
          </p:nvPr>
        </p:nvSpPr>
        <p:spPr/>
        <p:txBody>
          <a:bodyPr/>
          <a:lstStyle/>
          <a:p>
            <a:pPr>
              <a:lnSpc>
                <a:spcPct val="80000"/>
              </a:lnSpc>
            </a:pPr>
            <a:endParaRPr lang="en-NZ" sz="2100"/>
          </a:p>
          <a:p>
            <a:pPr>
              <a:lnSpc>
                <a:spcPct val="80000"/>
              </a:lnSpc>
            </a:pPr>
            <a:endParaRPr lang="en-NZ" sz="2100"/>
          </a:p>
          <a:p>
            <a:pPr>
              <a:lnSpc>
                <a:spcPct val="80000"/>
              </a:lnSpc>
            </a:pPr>
            <a:endParaRPr lang="en-NZ" sz="2100"/>
          </a:p>
          <a:p>
            <a:pPr>
              <a:lnSpc>
                <a:spcPct val="80000"/>
              </a:lnSpc>
            </a:pPr>
            <a:r>
              <a:rPr lang="en-NZ" sz="2100"/>
              <a:t>Paul Vance</a:t>
            </a:r>
          </a:p>
          <a:p>
            <a:pPr>
              <a:lnSpc>
                <a:spcPct val="80000"/>
              </a:lnSpc>
            </a:pPr>
            <a:r>
              <a:rPr lang="en-NZ" sz="2100"/>
              <a:t>Wellington, New Zealand</a:t>
            </a:r>
            <a:endParaRPr lang="en-AU" sz="21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9" name="Rectangle 5"/>
          <p:cNvSpPr>
            <a:spLocks noChangeArrowheads="1"/>
          </p:cNvSpPr>
          <p:nvPr/>
        </p:nvSpPr>
        <p:spPr bwMode="auto">
          <a:xfrm>
            <a:off x="6791325" y="3300413"/>
            <a:ext cx="2352675" cy="2735262"/>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AU"/>
          </a:p>
        </p:txBody>
      </p:sp>
      <p:pic>
        <p:nvPicPr>
          <p:cNvPr id="62468" name="Picture 4"/>
          <p:cNvPicPr>
            <a:picLocks noChangeAspect="1" noChangeArrowheads="1"/>
          </p:cNvPicPr>
          <p:nvPr/>
        </p:nvPicPr>
        <p:blipFill rotWithShape="1">
          <a:blip r:embed="rId2">
            <a:extLst>
              <a:ext uri="{28A0092B-C50C-407E-A947-70E740481C1C}">
                <a14:useLocalDpi xmlns:a14="http://schemas.microsoft.com/office/drawing/2010/main" val="0"/>
              </a:ext>
            </a:extLst>
          </a:blip>
          <a:srcRect t="5109"/>
          <a:stretch/>
        </p:blipFill>
        <p:spPr bwMode="auto">
          <a:xfrm>
            <a:off x="180292" y="315684"/>
            <a:ext cx="8824393" cy="57199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NZ" sz="4000" dirty="0"/>
              <a:t>Hidden economy</a:t>
            </a:r>
            <a:endParaRPr lang="en-AU" sz="4000" dirty="0"/>
          </a:p>
        </p:txBody>
      </p:sp>
      <p:sp>
        <p:nvSpPr>
          <p:cNvPr id="65539" name="Rectangle 3"/>
          <p:cNvSpPr>
            <a:spLocks noChangeArrowheads="1"/>
          </p:cNvSpPr>
          <p:nvPr/>
        </p:nvSpPr>
        <p:spPr bwMode="auto">
          <a:xfrm>
            <a:off x="641350" y="1555750"/>
            <a:ext cx="8059738" cy="431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ts val="2400"/>
              </a:spcBef>
              <a:buSzPct val="100000"/>
              <a:buFont typeface="Wingdings" pitchFamily="2" charset="2"/>
              <a:buChar char="Ø"/>
            </a:pPr>
            <a:r>
              <a:rPr lang="en-NZ" sz="3200" dirty="0">
                <a:latin typeface="Verdana" pitchFamily="34" charset="0"/>
              </a:rPr>
              <a:t>Background and context</a:t>
            </a:r>
          </a:p>
          <a:p>
            <a:pPr marL="342900" indent="-342900">
              <a:spcBef>
                <a:spcPts val="2400"/>
              </a:spcBef>
              <a:buSzPct val="100000"/>
              <a:buFont typeface="Wingdings" pitchFamily="2" charset="2"/>
              <a:buChar char="Ø"/>
            </a:pPr>
            <a:r>
              <a:rPr lang="en-NZ" sz="3200" dirty="0">
                <a:latin typeface="Verdana" pitchFamily="34" charset="0"/>
              </a:rPr>
              <a:t>Developing the IVL</a:t>
            </a:r>
          </a:p>
          <a:p>
            <a:pPr marL="342900" indent="-342900">
              <a:spcBef>
                <a:spcPts val="2400"/>
              </a:spcBef>
              <a:buSzPct val="100000"/>
              <a:buFont typeface="Wingdings" pitchFamily="2" charset="2"/>
              <a:buChar char="Ø"/>
            </a:pPr>
            <a:r>
              <a:rPr lang="en-NZ" sz="3200" dirty="0">
                <a:latin typeface="Verdana" pitchFamily="34" charset="0"/>
              </a:rPr>
              <a:t>Impact of IVL</a:t>
            </a:r>
          </a:p>
          <a:p>
            <a:pPr marL="342900" indent="-342900">
              <a:spcBef>
                <a:spcPts val="2400"/>
              </a:spcBef>
              <a:buSzPct val="100000"/>
              <a:buFont typeface="Wingdings" pitchFamily="2" charset="2"/>
              <a:buChar char="Ø"/>
            </a:pPr>
            <a:r>
              <a:rPr lang="en-NZ" sz="3200" dirty="0">
                <a:latin typeface="Verdana" pitchFamily="34" charset="0"/>
              </a:rPr>
              <a:t>Changes to programme</a:t>
            </a:r>
          </a:p>
          <a:p>
            <a:pPr marL="342900" indent="-342900">
              <a:spcBef>
                <a:spcPts val="2400"/>
              </a:spcBef>
              <a:buSzPct val="100000"/>
              <a:buFont typeface="Wingdings" pitchFamily="2" charset="2"/>
              <a:buChar char="Ø"/>
            </a:pPr>
            <a:r>
              <a:rPr lang="en-NZ" sz="3200" dirty="0">
                <a:latin typeface="Verdana" pitchFamily="34" charset="0"/>
              </a:rPr>
              <a:t>Concluding comments</a:t>
            </a:r>
          </a:p>
          <a:p>
            <a:pPr marL="342900" indent="-342900">
              <a:spcBef>
                <a:spcPct val="20000"/>
              </a:spcBef>
              <a:buSzPct val="100000"/>
              <a:buFont typeface="Wingdings" pitchFamily="2" charset="2"/>
              <a:buChar char="Ø"/>
            </a:pPr>
            <a:endParaRPr lang="en-AU" sz="3200" dirty="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5538"/>
                                        </p:tgtEl>
                                        <p:attrNameLst>
                                          <p:attrName>style.visibility</p:attrName>
                                        </p:attrNameLst>
                                      </p:cBhvr>
                                      <p:to>
                                        <p:strVal val="visible"/>
                                      </p:to>
                                    </p:set>
                                    <p:animEffect transition="in" filter="fade">
                                      <p:cBhvr>
                                        <p:cTn id="7" dur="500"/>
                                        <p:tgtEl>
                                          <p:spTgt spid="65538"/>
                                        </p:tgtEl>
                                      </p:cBhvr>
                                    </p:animEffect>
                                  </p:childTnLst>
                                </p:cTn>
                              </p:par>
                              <p:par>
                                <p:cTn id="8" presetID="10" presetClass="entr" presetSubtype="0" fill="hold" nodeType="withEffect">
                                  <p:stCondLst>
                                    <p:cond delay="0"/>
                                  </p:stCondLst>
                                  <p:childTnLst>
                                    <p:set>
                                      <p:cBhvr>
                                        <p:cTn id="9" dur="1" fill="hold">
                                          <p:stCondLst>
                                            <p:cond delay="0"/>
                                          </p:stCondLst>
                                        </p:cTn>
                                        <p:tgtEl>
                                          <p:spTgt spid="65539">
                                            <p:txEl>
                                              <p:pRg st="0" end="0"/>
                                            </p:txEl>
                                          </p:spTgt>
                                        </p:tgtEl>
                                        <p:attrNameLst>
                                          <p:attrName>style.visibility</p:attrName>
                                        </p:attrNameLst>
                                      </p:cBhvr>
                                      <p:to>
                                        <p:strVal val="visible"/>
                                      </p:to>
                                    </p:set>
                                    <p:animEffect transition="in" filter="fade">
                                      <p:cBhvr>
                                        <p:cTn id="10" dur="500"/>
                                        <p:tgtEl>
                                          <p:spTgt spid="65539">
                                            <p:txEl>
                                              <p:pRg st="0" end="0"/>
                                            </p:txEl>
                                          </p:spTgt>
                                        </p:tgtEl>
                                      </p:cBhvr>
                                    </p:animEffect>
                                  </p:childTnLst>
                                  <p:subTnLst>
                                    <p:animClr clrSpc="rgb" dir="cw">
                                      <p:cBhvr override="childStyle">
                                        <p:cTn dur="1" fill="hold" display="0" masterRel="nextClick" afterEffect="1"/>
                                        <p:tgtEl>
                                          <p:spTgt spid="65539">
                                            <p:txEl>
                                              <p:pRg st="0" end="0"/>
                                            </p:txEl>
                                          </p:spTgt>
                                        </p:tgtEl>
                                        <p:attrNameLst>
                                          <p:attrName>ppt_c</p:attrName>
                                        </p:attrNameLst>
                                      </p:cBhvr>
                                      <p:to>
                                        <a:schemeClr val="bg2"/>
                                      </p:to>
                                    </p:animClr>
                                  </p:subTnLst>
                                </p:cTn>
                              </p:par>
                              <p:par>
                                <p:cTn id="11" presetID="10" presetClass="entr" presetSubtype="0" fill="hold" nodeType="with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Effect transition="in" filter="fade">
                                      <p:cBhvr>
                                        <p:cTn id="13" dur="500"/>
                                        <p:tgtEl>
                                          <p:spTgt spid="65539">
                                            <p:txEl>
                                              <p:pRg st="1" end="1"/>
                                            </p:txEl>
                                          </p:spTgt>
                                        </p:tgtEl>
                                      </p:cBhvr>
                                    </p:animEffect>
                                  </p:childTnLst>
                                  <p:subTnLst>
                                    <p:animClr clrSpc="rgb" dir="cw">
                                      <p:cBhvr override="childStyle">
                                        <p:cTn dur="1" fill="hold" display="0" masterRel="nextClick" afterEffect="1"/>
                                        <p:tgtEl>
                                          <p:spTgt spid="65539">
                                            <p:txEl>
                                              <p:pRg st="1" end="1"/>
                                            </p:txEl>
                                          </p:spTgt>
                                        </p:tgtEl>
                                        <p:attrNameLst>
                                          <p:attrName>ppt_c</p:attrName>
                                        </p:attrNameLst>
                                      </p:cBhvr>
                                      <p:to>
                                        <a:schemeClr val="bg2"/>
                                      </p:to>
                                    </p:animClr>
                                  </p:subTnLst>
                                </p:cTn>
                              </p:par>
                              <p:par>
                                <p:cTn id="14" presetID="10" presetClass="entr" presetSubtype="0" fill="hold" nodeType="withEffect">
                                  <p:stCondLst>
                                    <p:cond delay="0"/>
                                  </p:stCondLst>
                                  <p:childTnLst>
                                    <p:set>
                                      <p:cBhvr>
                                        <p:cTn id="15" dur="1" fill="hold">
                                          <p:stCondLst>
                                            <p:cond delay="0"/>
                                          </p:stCondLst>
                                        </p:cTn>
                                        <p:tgtEl>
                                          <p:spTgt spid="65539">
                                            <p:txEl>
                                              <p:pRg st="2" end="2"/>
                                            </p:txEl>
                                          </p:spTgt>
                                        </p:tgtEl>
                                        <p:attrNameLst>
                                          <p:attrName>style.visibility</p:attrName>
                                        </p:attrNameLst>
                                      </p:cBhvr>
                                      <p:to>
                                        <p:strVal val="visible"/>
                                      </p:to>
                                    </p:set>
                                    <p:animEffect transition="in" filter="fade">
                                      <p:cBhvr>
                                        <p:cTn id="16" dur="500"/>
                                        <p:tgtEl>
                                          <p:spTgt spid="65539">
                                            <p:txEl>
                                              <p:pRg st="2" end="2"/>
                                            </p:txEl>
                                          </p:spTgt>
                                        </p:tgtEl>
                                      </p:cBhvr>
                                    </p:animEffect>
                                  </p:childTnLst>
                                  <p:subTnLst>
                                    <p:animClr clrSpc="rgb" dir="cw">
                                      <p:cBhvr override="childStyle">
                                        <p:cTn dur="1" fill="hold" display="0" masterRel="nextClick" afterEffect="1"/>
                                        <p:tgtEl>
                                          <p:spTgt spid="65539">
                                            <p:txEl>
                                              <p:pRg st="2" end="2"/>
                                            </p:txEl>
                                          </p:spTgt>
                                        </p:tgtEl>
                                        <p:attrNameLst>
                                          <p:attrName>ppt_c</p:attrName>
                                        </p:attrNameLst>
                                      </p:cBhvr>
                                      <p:to>
                                        <a:schemeClr val="bg2"/>
                                      </p:to>
                                    </p:animClr>
                                  </p:sub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65539">
                                            <p:txEl>
                                              <p:pRg st="3" end="3"/>
                                            </p:txEl>
                                          </p:spTgt>
                                        </p:tgtEl>
                                        <p:attrNameLst>
                                          <p:attrName>style.visibility</p:attrName>
                                        </p:attrNameLst>
                                      </p:cBhvr>
                                      <p:to>
                                        <p:strVal val="visible"/>
                                      </p:to>
                                    </p:set>
                                    <p:animEffect transition="in" filter="fade">
                                      <p:cBhvr>
                                        <p:cTn id="21" dur="2000"/>
                                        <p:tgtEl>
                                          <p:spTgt spid="65539">
                                            <p:txEl>
                                              <p:pRg st="3" end="3"/>
                                            </p:txEl>
                                          </p:spTgt>
                                        </p:tgtEl>
                                      </p:cBhvr>
                                    </p:animEffect>
                                  </p:childTnLst>
                                  <p:subTnLst>
                                    <p:animClr clrSpc="rgb" dir="cw">
                                      <p:cBhvr override="childStyle">
                                        <p:cTn dur="1" fill="hold" display="0" masterRel="nextClick" afterEffect="1"/>
                                        <p:tgtEl>
                                          <p:spTgt spid="65539">
                                            <p:txEl>
                                              <p:pRg st="3" end="3"/>
                                            </p:txEl>
                                          </p:spTgt>
                                        </p:tgtEl>
                                        <p:attrNameLst>
                                          <p:attrName>ppt_c</p:attrName>
                                        </p:attrNameLst>
                                      </p:cBhvr>
                                      <p:to>
                                        <a:schemeClr val="bg2"/>
                                      </p:to>
                                    </p:animClr>
                                  </p:sub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65539">
                                            <p:txEl>
                                              <p:pRg st="4" end="4"/>
                                            </p:txEl>
                                          </p:spTgt>
                                        </p:tgtEl>
                                        <p:attrNameLst>
                                          <p:attrName>style.visibility</p:attrName>
                                        </p:attrNameLst>
                                      </p:cBhvr>
                                      <p:to>
                                        <p:strVal val="visible"/>
                                      </p:to>
                                    </p:set>
                                    <p:animEffect transition="in" filter="fade">
                                      <p:cBhvr>
                                        <p:cTn id="26" dur="2000"/>
                                        <p:tgtEl>
                                          <p:spTgt spid="65539">
                                            <p:txEl>
                                              <p:pRg st="4" end="4"/>
                                            </p:txEl>
                                          </p:spTgt>
                                        </p:tgtEl>
                                      </p:cBhvr>
                                    </p:animEffect>
                                  </p:childTnLst>
                                  <p:subTnLst>
                                    <p:animClr clrSpc="rgb" dir="cw">
                                      <p:cBhvr override="childStyle">
                                        <p:cTn dur="1" fill="hold" display="0" masterRel="nextClick" afterEffect="1"/>
                                        <p:tgtEl>
                                          <p:spTgt spid="65539">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NZ" sz="4000"/>
              <a:t>Some questions for you.</a:t>
            </a:r>
            <a:endParaRPr lang="en-AU" sz="4000"/>
          </a:p>
        </p:txBody>
      </p:sp>
      <p:sp>
        <p:nvSpPr>
          <p:cNvPr id="67587" name="Rectangle 3"/>
          <p:cNvSpPr>
            <a:spLocks noGrp="1" noChangeArrowheads="1"/>
          </p:cNvSpPr>
          <p:nvPr>
            <p:ph type="body" idx="1"/>
          </p:nvPr>
        </p:nvSpPr>
        <p:spPr>
          <a:xfrm>
            <a:off x="546100" y="1438275"/>
            <a:ext cx="8185150" cy="4314825"/>
          </a:xfrm>
        </p:spPr>
        <p:txBody>
          <a:bodyPr/>
          <a:lstStyle/>
          <a:p>
            <a:pPr>
              <a:lnSpc>
                <a:spcPct val="150000"/>
              </a:lnSpc>
            </a:pPr>
            <a:r>
              <a:rPr lang="en-NZ" sz="3200" dirty="0"/>
              <a:t>Just what is best practice?</a:t>
            </a:r>
          </a:p>
          <a:p>
            <a:pPr>
              <a:lnSpc>
                <a:spcPct val="150000"/>
              </a:lnSpc>
            </a:pPr>
            <a:r>
              <a:rPr lang="en-NZ" sz="3200" dirty="0"/>
              <a:t>What is the best way to </a:t>
            </a:r>
            <a:r>
              <a:rPr lang="en-NZ" sz="3200" dirty="0" smtClean="0"/>
              <a:t>influence?</a:t>
            </a:r>
            <a:endParaRPr lang="en-NZ" sz="3200" dirty="0"/>
          </a:p>
          <a:p>
            <a:pPr>
              <a:lnSpc>
                <a:spcPct val="150000"/>
              </a:lnSpc>
            </a:pPr>
            <a:r>
              <a:rPr lang="en-NZ" sz="3200" dirty="0"/>
              <a:t>What is the best way to introduce IVL’s to an organisation?</a:t>
            </a:r>
          </a:p>
          <a:p>
            <a:endParaRPr lang="en-A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NZ" sz="4000"/>
              <a:t>Concluding comments</a:t>
            </a:r>
            <a:endParaRPr lang="en-AU" sz="4000"/>
          </a:p>
        </p:txBody>
      </p:sp>
      <p:sp>
        <p:nvSpPr>
          <p:cNvPr id="38915" name="Rectangle 3"/>
          <p:cNvSpPr>
            <a:spLocks noGrp="1" noChangeArrowheads="1"/>
          </p:cNvSpPr>
          <p:nvPr>
            <p:ph type="body" idx="1"/>
          </p:nvPr>
        </p:nvSpPr>
        <p:spPr>
          <a:xfrm>
            <a:off x="265043" y="1438275"/>
            <a:ext cx="8560905" cy="4314825"/>
          </a:xfrm>
        </p:spPr>
        <p:txBody>
          <a:bodyPr/>
          <a:lstStyle/>
          <a:p>
            <a:pPr>
              <a:lnSpc>
                <a:spcPct val="150000"/>
              </a:lnSpc>
            </a:pPr>
            <a:r>
              <a:rPr lang="en-NZ" sz="3200" dirty="0" smtClean="0"/>
              <a:t>Nothing new here today…</a:t>
            </a:r>
          </a:p>
          <a:p>
            <a:pPr>
              <a:lnSpc>
                <a:spcPct val="150000"/>
              </a:lnSpc>
            </a:pPr>
            <a:r>
              <a:rPr lang="en-NZ" sz="3200" dirty="0" smtClean="0"/>
              <a:t>Emphasise getting fundamentals right!</a:t>
            </a:r>
          </a:p>
          <a:p>
            <a:pPr>
              <a:lnSpc>
                <a:spcPct val="150000"/>
              </a:lnSpc>
            </a:pPr>
            <a:r>
              <a:rPr lang="en-NZ" sz="3200" dirty="0" smtClean="0"/>
              <a:t>No </a:t>
            </a:r>
            <a:r>
              <a:rPr lang="en-NZ" sz="3200" dirty="0"/>
              <a:t>answers, just some </a:t>
            </a:r>
            <a:r>
              <a:rPr lang="en-NZ" sz="3200" dirty="0" smtClean="0"/>
              <a:t>questions…</a:t>
            </a:r>
          </a:p>
          <a:p>
            <a:pPr>
              <a:lnSpc>
                <a:spcPct val="150000"/>
              </a:lnSpc>
            </a:pPr>
            <a:endParaRPr lang="en-NZ" sz="3200" dirty="0"/>
          </a:p>
          <a:p>
            <a:pPr>
              <a:lnSpc>
                <a:spcPct val="150000"/>
              </a:lnSpc>
            </a:pPr>
            <a:r>
              <a:rPr lang="en-NZ" sz="3200" dirty="0" smtClean="0"/>
              <a:t>Questions…</a:t>
            </a:r>
            <a:endParaRPr lang="en-AU" sz="3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NZ" sz="4000"/>
              <a:t>Structure</a:t>
            </a:r>
            <a:endParaRPr lang="en-AU" sz="4000"/>
          </a:p>
        </p:txBody>
      </p:sp>
      <p:sp>
        <p:nvSpPr>
          <p:cNvPr id="43011" name="Rectangle 3"/>
          <p:cNvSpPr>
            <a:spLocks noGrp="1" noChangeArrowheads="1"/>
          </p:cNvSpPr>
          <p:nvPr>
            <p:ph type="body" idx="1"/>
          </p:nvPr>
        </p:nvSpPr>
        <p:spPr/>
        <p:txBody>
          <a:bodyPr/>
          <a:lstStyle/>
          <a:p>
            <a:pPr algn="ctr">
              <a:lnSpc>
                <a:spcPct val="150000"/>
              </a:lnSpc>
            </a:pPr>
            <a:r>
              <a:rPr lang="en-NZ" sz="3200"/>
              <a:t>Background</a:t>
            </a:r>
          </a:p>
          <a:p>
            <a:pPr algn="ctr">
              <a:lnSpc>
                <a:spcPct val="150000"/>
              </a:lnSpc>
            </a:pPr>
            <a:r>
              <a:rPr lang="en-NZ" sz="3200"/>
              <a:t>Why is this important</a:t>
            </a:r>
          </a:p>
          <a:p>
            <a:pPr algn="ctr">
              <a:lnSpc>
                <a:spcPct val="150000"/>
              </a:lnSpc>
            </a:pPr>
            <a:r>
              <a:rPr lang="en-NZ" sz="3200"/>
              <a:t>Some examples</a:t>
            </a:r>
          </a:p>
          <a:p>
            <a:pPr algn="ctr">
              <a:lnSpc>
                <a:spcPct val="150000"/>
              </a:lnSpc>
            </a:pPr>
            <a:r>
              <a:rPr lang="en-NZ" sz="3200"/>
              <a:t>Some questions for you…</a:t>
            </a:r>
          </a:p>
          <a:p>
            <a:pPr algn="ctr">
              <a:lnSpc>
                <a:spcPct val="150000"/>
              </a:lnSpc>
            </a:pPr>
            <a:r>
              <a:rPr lang="en-NZ" sz="3200"/>
              <a:t>Concluding comments</a:t>
            </a:r>
            <a:endParaRPr lang="en-AU" sz="32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3" name="Rectangle 49"/>
          <p:cNvSpPr>
            <a:spLocks noGrp="1" noChangeArrowheads="1"/>
          </p:cNvSpPr>
          <p:nvPr>
            <p:ph type="title"/>
          </p:nvPr>
        </p:nvSpPr>
        <p:spPr/>
        <p:txBody>
          <a:bodyPr/>
          <a:lstStyle/>
          <a:p>
            <a:r>
              <a:rPr lang="en-NZ" sz="4000"/>
              <a:t>Some background</a:t>
            </a:r>
            <a:endParaRPr lang="en-AU" sz="4000"/>
          </a:p>
        </p:txBody>
      </p:sp>
      <p:sp>
        <p:nvSpPr>
          <p:cNvPr id="6194" name="Rectangle 50"/>
          <p:cNvSpPr>
            <a:spLocks noGrp="1" noChangeArrowheads="1"/>
          </p:cNvSpPr>
          <p:nvPr>
            <p:ph type="body" idx="1"/>
          </p:nvPr>
        </p:nvSpPr>
        <p:spPr>
          <a:xfrm>
            <a:off x="471488" y="1438275"/>
            <a:ext cx="8086725" cy="4314825"/>
          </a:xfrm>
        </p:spPr>
        <p:txBody>
          <a:bodyPr/>
          <a:lstStyle/>
          <a:p>
            <a:pPr>
              <a:spcBef>
                <a:spcPct val="50000"/>
              </a:spcBef>
            </a:pPr>
            <a:r>
              <a:rPr lang="en-NZ" sz="2800" dirty="0"/>
              <a:t>Intervention logics in the New Zealand public sector</a:t>
            </a:r>
          </a:p>
          <a:p>
            <a:pPr>
              <a:spcBef>
                <a:spcPct val="50000"/>
              </a:spcBef>
            </a:pPr>
            <a:endParaRPr lang="en-NZ" sz="2800" dirty="0"/>
          </a:p>
          <a:p>
            <a:pPr>
              <a:spcBef>
                <a:spcPct val="50000"/>
              </a:spcBef>
            </a:pPr>
            <a:r>
              <a:rPr lang="en-NZ" sz="2800" dirty="0"/>
              <a:t>My introduction to intervention logics</a:t>
            </a:r>
          </a:p>
          <a:p>
            <a:pPr>
              <a:spcBef>
                <a:spcPct val="50000"/>
              </a:spcBef>
            </a:pPr>
            <a:endParaRPr lang="en-NZ" sz="2800" dirty="0"/>
          </a:p>
          <a:p>
            <a:pPr>
              <a:spcBef>
                <a:spcPct val="50000"/>
              </a:spcBef>
            </a:pPr>
            <a:r>
              <a:rPr lang="en-NZ" sz="2800" dirty="0"/>
              <a:t>The theory base.</a:t>
            </a:r>
          </a:p>
          <a:p>
            <a:pPr>
              <a:spcBef>
                <a:spcPct val="50000"/>
              </a:spcBef>
            </a:pPr>
            <a:endParaRPr lang="en-AU"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NZ" sz="4000"/>
              <a:t>Why is this important?</a:t>
            </a:r>
            <a:endParaRPr lang="en-AU" sz="4000"/>
          </a:p>
        </p:txBody>
      </p:sp>
      <p:sp>
        <p:nvSpPr>
          <p:cNvPr id="34819" name="Rectangle 3"/>
          <p:cNvSpPr>
            <a:spLocks noGrp="1" noChangeArrowheads="1"/>
          </p:cNvSpPr>
          <p:nvPr>
            <p:ph type="body" idx="1"/>
          </p:nvPr>
        </p:nvSpPr>
        <p:spPr>
          <a:xfrm>
            <a:off x="490538" y="1304925"/>
            <a:ext cx="8147050" cy="4687888"/>
          </a:xfrm>
        </p:spPr>
        <p:txBody>
          <a:bodyPr/>
          <a:lstStyle/>
          <a:p>
            <a:pPr>
              <a:spcBef>
                <a:spcPct val="50000"/>
              </a:spcBef>
            </a:pPr>
            <a:r>
              <a:rPr lang="en-AU" sz="3200"/>
              <a:t>Maximise evaluation impact</a:t>
            </a:r>
          </a:p>
          <a:p>
            <a:pPr>
              <a:spcBef>
                <a:spcPct val="50000"/>
              </a:spcBef>
            </a:pPr>
            <a:r>
              <a:rPr lang="en-AU" sz="3200"/>
              <a:t>More cost effective evaluation spend</a:t>
            </a:r>
          </a:p>
          <a:p>
            <a:pPr>
              <a:spcBef>
                <a:spcPct val="50000"/>
              </a:spcBef>
            </a:pPr>
            <a:r>
              <a:rPr lang="en-AU" sz="3200"/>
              <a:t>Greater utility of evaluation findings</a:t>
            </a:r>
          </a:p>
          <a:p>
            <a:pPr>
              <a:spcBef>
                <a:spcPct val="50000"/>
              </a:spcBef>
            </a:pPr>
            <a:r>
              <a:rPr lang="en-AU" sz="3200"/>
              <a:t>Increasing the influence of evaluation</a:t>
            </a:r>
          </a:p>
          <a:p>
            <a:pPr>
              <a:spcBef>
                <a:spcPct val="50000"/>
              </a:spcBef>
            </a:pPr>
            <a:r>
              <a:rPr lang="en-AU" sz="3200"/>
              <a:t>Boosting evaluation capability and evaluative thinking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323850" y="2101850"/>
            <a:ext cx="8439150" cy="838200"/>
          </a:xfrm>
        </p:spPr>
        <p:txBody>
          <a:bodyPr/>
          <a:lstStyle/>
          <a:p>
            <a:r>
              <a:rPr lang="en-NZ" sz="4300"/>
              <a:t>Some examples …</a:t>
            </a:r>
            <a:endParaRPr lang="en-AU" sz="43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NZ" sz="4000"/>
              <a:t>Stay at work</a:t>
            </a:r>
            <a:endParaRPr lang="en-AU" sz="4000"/>
          </a:p>
        </p:txBody>
      </p:sp>
      <p:sp>
        <p:nvSpPr>
          <p:cNvPr id="36867" name="Rectangle 3"/>
          <p:cNvSpPr>
            <a:spLocks noGrp="1" noChangeArrowheads="1"/>
          </p:cNvSpPr>
          <p:nvPr>
            <p:ph type="body" idx="1"/>
          </p:nvPr>
        </p:nvSpPr>
        <p:spPr>
          <a:xfrm>
            <a:off x="579438" y="1438275"/>
            <a:ext cx="8059737" cy="4314825"/>
          </a:xfrm>
        </p:spPr>
        <p:txBody>
          <a:bodyPr/>
          <a:lstStyle/>
          <a:p>
            <a:pPr>
              <a:spcBef>
                <a:spcPct val="50000"/>
              </a:spcBef>
            </a:pPr>
            <a:r>
              <a:rPr lang="en-NZ" sz="3200"/>
              <a:t>Background and context</a:t>
            </a:r>
          </a:p>
          <a:p>
            <a:pPr>
              <a:spcBef>
                <a:spcPct val="50000"/>
              </a:spcBef>
            </a:pPr>
            <a:r>
              <a:rPr lang="en-NZ" sz="3200"/>
              <a:t>Developing the IVL</a:t>
            </a:r>
          </a:p>
          <a:p>
            <a:pPr>
              <a:spcBef>
                <a:spcPct val="50000"/>
              </a:spcBef>
            </a:pPr>
            <a:r>
              <a:rPr lang="en-NZ" sz="3200"/>
              <a:t>Impact of IVL</a:t>
            </a:r>
          </a:p>
          <a:p>
            <a:endParaRPr lang="en-AU" sz="32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6791325" y="3559175"/>
            <a:ext cx="2352675" cy="24765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AU"/>
          </a:p>
        </p:txBody>
      </p:sp>
      <p:pic>
        <p:nvPicPr>
          <p:cNvPr id="60419" name="Picture 3"/>
          <p:cNvPicPr>
            <a:picLocks noChangeAspect="1" noChangeArrowheads="1"/>
          </p:cNvPicPr>
          <p:nvPr/>
        </p:nvPicPr>
        <p:blipFill>
          <a:blip r:embed="rId3">
            <a:extLst>
              <a:ext uri="{28A0092B-C50C-407E-A947-70E740481C1C}">
                <a14:useLocalDpi xmlns:a14="http://schemas.microsoft.com/office/drawing/2010/main" val="0"/>
              </a:ext>
            </a:extLst>
          </a:blip>
          <a:srcRect l="6250" t="23030" r="8438" b="22754"/>
          <a:stretch>
            <a:fillRect/>
          </a:stretch>
        </p:blipFill>
        <p:spPr bwMode="auto">
          <a:xfrm>
            <a:off x="163513" y="852488"/>
            <a:ext cx="8686800" cy="441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NZ" sz="4000"/>
              <a:t>Stay at work</a:t>
            </a:r>
            <a:endParaRPr lang="en-AU" sz="4000"/>
          </a:p>
        </p:txBody>
      </p:sp>
      <p:sp>
        <p:nvSpPr>
          <p:cNvPr id="63491" name="Rectangle 3"/>
          <p:cNvSpPr>
            <a:spLocks noGrp="1" noChangeArrowheads="1"/>
          </p:cNvSpPr>
          <p:nvPr>
            <p:ph type="body" idx="1"/>
          </p:nvPr>
        </p:nvSpPr>
        <p:spPr>
          <a:xfrm>
            <a:off x="579438" y="1438275"/>
            <a:ext cx="8059737" cy="4314825"/>
          </a:xfrm>
        </p:spPr>
        <p:txBody>
          <a:bodyPr/>
          <a:lstStyle/>
          <a:p>
            <a:pPr>
              <a:spcBef>
                <a:spcPct val="50000"/>
              </a:spcBef>
            </a:pPr>
            <a:r>
              <a:rPr lang="en-NZ" sz="3200" dirty="0"/>
              <a:t>Background and context</a:t>
            </a:r>
          </a:p>
          <a:p>
            <a:pPr>
              <a:spcBef>
                <a:spcPct val="50000"/>
              </a:spcBef>
            </a:pPr>
            <a:r>
              <a:rPr lang="en-NZ" sz="3200" dirty="0"/>
              <a:t>Developing the IVL</a:t>
            </a:r>
          </a:p>
          <a:p>
            <a:pPr>
              <a:spcBef>
                <a:spcPct val="50000"/>
              </a:spcBef>
            </a:pPr>
            <a:r>
              <a:rPr lang="en-NZ" sz="3200" dirty="0"/>
              <a:t>Impact of IVL</a:t>
            </a:r>
          </a:p>
          <a:p>
            <a:pPr>
              <a:spcBef>
                <a:spcPct val="50000"/>
              </a:spcBef>
            </a:pPr>
            <a:r>
              <a:rPr lang="en-NZ" sz="3200" dirty="0"/>
              <a:t>Changes to programme</a:t>
            </a:r>
          </a:p>
          <a:p>
            <a:pPr>
              <a:spcBef>
                <a:spcPct val="50000"/>
              </a:spcBef>
            </a:pPr>
            <a:r>
              <a:rPr lang="en-NZ" sz="3200" dirty="0"/>
              <a:t>Concluding comments</a:t>
            </a:r>
          </a:p>
          <a:p>
            <a:endParaRPr lang="en-AU" sz="32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63490"/>
                                        </p:tgtEl>
                                        <p:attrNameLst>
                                          <p:attrName>style.visibility</p:attrName>
                                        </p:attrNameLst>
                                      </p:cBhvr>
                                      <p:to>
                                        <p:strVal val="visible"/>
                                      </p:to>
                                    </p:set>
                                    <p:animEffect transition="in" filter="fade">
                                      <p:cBhvr>
                                        <p:cTn id="7" dur="500"/>
                                        <p:tgtEl>
                                          <p:spTgt spid="6349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3491">
                                            <p:txEl>
                                              <p:pRg st="0" end="0"/>
                                            </p:txEl>
                                          </p:spTgt>
                                        </p:tgtEl>
                                        <p:attrNameLst>
                                          <p:attrName>style.visibility</p:attrName>
                                        </p:attrNameLst>
                                      </p:cBhvr>
                                      <p:to>
                                        <p:strVal val="visible"/>
                                      </p:to>
                                    </p:set>
                                    <p:animEffect transition="in" filter="fade">
                                      <p:cBhvr>
                                        <p:cTn id="10" dur="500"/>
                                        <p:tgtEl>
                                          <p:spTgt spid="63491">
                                            <p:txEl>
                                              <p:pRg st="0" end="0"/>
                                            </p:txEl>
                                          </p:spTgt>
                                        </p:tgtEl>
                                      </p:cBhvr>
                                    </p:animEffect>
                                  </p:childTnLst>
                                  <p:subTnLst>
                                    <p:animClr clrSpc="rgb" dir="cw">
                                      <p:cBhvr override="childStyle">
                                        <p:cTn dur="1" fill="hold" display="0" masterRel="nextClick" afterEffect="1"/>
                                        <p:tgtEl>
                                          <p:spTgt spid="63491">
                                            <p:txEl>
                                              <p:pRg st="0" end="0"/>
                                            </p:txEl>
                                          </p:spTgt>
                                        </p:tgtEl>
                                        <p:attrNameLst>
                                          <p:attrName>ppt_c</p:attrName>
                                        </p:attrNameLst>
                                      </p:cBhvr>
                                      <p:to>
                                        <a:schemeClr val="bg2"/>
                                      </p:to>
                                    </p:animClr>
                                  </p:subTnLst>
                                </p:cTn>
                              </p:par>
                              <p:par>
                                <p:cTn id="11" presetID="10" presetClass="entr" presetSubtype="0" fill="hold" grpId="0" nodeType="withEffect">
                                  <p:stCondLst>
                                    <p:cond delay="0"/>
                                  </p:stCondLst>
                                  <p:childTnLst>
                                    <p:set>
                                      <p:cBhvr>
                                        <p:cTn id="12" dur="1" fill="hold">
                                          <p:stCondLst>
                                            <p:cond delay="0"/>
                                          </p:stCondLst>
                                        </p:cTn>
                                        <p:tgtEl>
                                          <p:spTgt spid="63491">
                                            <p:txEl>
                                              <p:pRg st="1" end="1"/>
                                            </p:txEl>
                                          </p:spTgt>
                                        </p:tgtEl>
                                        <p:attrNameLst>
                                          <p:attrName>style.visibility</p:attrName>
                                        </p:attrNameLst>
                                      </p:cBhvr>
                                      <p:to>
                                        <p:strVal val="visible"/>
                                      </p:to>
                                    </p:set>
                                    <p:animEffect transition="in" filter="fade">
                                      <p:cBhvr>
                                        <p:cTn id="13" dur="500"/>
                                        <p:tgtEl>
                                          <p:spTgt spid="63491">
                                            <p:txEl>
                                              <p:pRg st="1" end="1"/>
                                            </p:txEl>
                                          </p:spTgt>
                                        </p:tgtEl>
                                      </p:cBhvr>
                                    </p:animEffect>
                                  </p:childTnLst>
                                  <p:subTnLst>
                                    <p:animClr clrSpc="rgb" dir="cw">
                                      <p:cBhvr override="childStyle">
                                        <p:cTn dur="1" fill="hold" display="0" masterRel="nextClick" afterEffect="1"/>
                                        <p:tgtEl>
                                          <p:spTgt spid="63491">
                                            <p:txEl>
                                              <p:pRg st="1" end="1"/>
                                            </p:txEl>
                                          </p:spTgt>
                                        </p:tgtEl>
                                        <p:attrNameLst>
                                          <p:attrName>ppt_c</p:attrName>
                                        </p:attrNameLst>
                                      </p:cBhvr>
                                      <p:to>
                                        <a:schemeClr val="bg2"/>
                                      </p:to>
                                    </p:animClr>
                                  </p:subTnLst>
                                </p:cTn>
                              </p:par>
                              <p:par>
                                <p:cTn id="14" presetID="10" presetClass="entr" presetSubtype="0" fill="hold" grpId="0" nodeType="withEffect">
                                  <p:stCondLst>
                                    <p:cond delay="0"/>
                                  </p:stCondLst>
                                  <p:childTnLst>
                                    <p:set>
                                      <p:cBhvr>
                                        <p:cTn id="15" dur="1" fill="hold">
                                          <p:stCondLst>
                                            <p:cond delay="0"/>
                                          </p:stCondLst>
                                        </p:cTn>
                                        <p:tgtEl>
                                          <p:spTgt spid="63491">
                                            <p:txEl>
                                              <p:pRg st="2" end="2"/>
                                            </p:txEl>
                                          </p:spTgt>
                                        </p:tgtEl>
                                        <p:attrNameLst>
                                          <p:attrName>style.visibility</p:attrName>
                                        </p:attrNameLst>
                                      </p:cBhvr>
                                      <p:to>
                                        <p:strVal val="visible"/>
                                      </p:to>
                                    </p:set>
                                    <p:animEffect transition="in" filter="fade">
                                      <p:cBhvr>
                                        <p:cTn id="16" dur="500"/>
                                        <p:tgtEl>
                                          <p:spTgt spid="63491">
                                            <p:txEl>
                                              <p:pRg st="2" end="2"/>
                                            </p:txEl>
                                          </p:spTgt>
                                        </p:tgtEl>
                                      </p:cBhvr>
                                    </p:animEffect>
                                  </p:childTnLst>
                                  <p:subTnLst>
                                    <p:animClr clrSpc="rgb" dir="cw">
                                      <p:cBhvr override="childStyle">
                                        <p:cTn dur="1" fill="hold" display="0" masterRel="nextClick" afterEffect="1"/>
                                        <p:tgtEl>
                                          <p:spTgt spid="63491">
                                            <p:txEl>
                                              <p:pRg st="2" end="2"/>
                                            </p:txEl>
                                          </p:spTgt>
                                        </p:tgtEl>
                                        <p:attrNameLst>
                                          <p:attrName>ppt_c</p:attrName>
                                        </p:attrNameLst>
                                      </p:cBhvr>
                                      <p:to>
                                        <a:schemeClr val="bg2"/>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63491">
                                            <p:txEl>
                                              <p:pRg st="3" end="3"/>
                                            </p:txEl>
                                          </p:spTgt>
                                        </p:tgtEl>
                                        <p:attrNameLst>
                                          <p:attrName>style.visibility</p:attrName>
                                        </p:attrNameLst>
                                      </p:cBhvr>
                                      <p:to>
                                        <p:strVal val="visible"/>
                                      </p:to>
                                    </p:set>
                                    <p:animEffect transition="in" filter="fade">
                                      <p:cBhvr>
                                        <p:cTn id="21" dur="2000"/>
                                        <p:tgtEl>
                                          <p:spTgt spid="63491">
                                            <p:txEl>
                                              <p:pRg st="3" end="3"/>
                                            </p:txEl>
                                          </p:spTgt>
                                        </p:tgtEl>
                                      </p:cBhvr>
                                    </p:animEffect>
                                  </p:childTnLst>
                                  <p:subTnLst>
                                    <p:animClr clrSpc="rgb" dir="cw">
                                      <p:cBhvr override="childStyle">
                                        <p:cTn dur="1" fill="hold" display="0" masterRel="nextClick" afterEffect="1"/>
                                        <p:tgtEl>
                                          <p:spTgt spid="63491">
                                            <p:txEl>
                                              <p:pRg st="3" end="3"/>
                                            </p:txEl>
                                          </p:spTgt>
                                        </p:tgtEl>
                                        <p:attrNameLst>
                                          <p:attrName>ppt_c</p:attrName>
                                        </p:attrNameLst>
                                      </p:cBhvr>
                                      <p:to>
                                        <a:schemeClr val="bg2"/>
                                      </p:to>
                                    </p:animClr>
                                  </p:subTnLst>
                                </p:cTn>
                              </p:par>
                            </p:childTnLst>
                          </p:cTn>
                        </p:par>
                      </p:childTnLst>
                    </p:cTn>
                  </p:par>
                  <p:par>
                    <p:cTn id="22" fill="hold" nodeType="clickPar">
                      <p:stCondLst>
                        <p:cond delay="indefinite"/>
                      </p:stCondLst>
                      <p:childTnLst>
                        <p:par>
                          <p:cTn id="23" fill="hold" nodeType="withGroup">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63491">
                                            <p:txEl>
                                              <p:pRg st="4" end="4"/>
                                            </p:txEl>
                                          </p:spTgt>
                                        </p:tgtEl>
                                        <p:attrNameLst>
                                          <p:attrName>style.visibility</p:attrName>
                                        </p:attrNameLst>
                                      </p:cBhvr>
                                      <p:to>
                                        <p:strVal val="visible"/>
                                      </p:to>
                                    </p:set>
                                    <p:animEffect transition="in" filter="fade">
                                      <p:cBhvr>
                                        <p:cTn id="26" dur="2000"/>
                                        <p:tgtEl>
                                          <p:spTgt spid="63491">
                                            <p:txEl>
                                              <p:pRg st="4" end="4"/>
                                            </p:txEl>
                                          </p:spTgt>
                                        </p:tgtEl>
                                      </p:cBhvr>
                                    </p:animEffect>
                                  </p:childTnLst>
                                  <p:subTnLst>
                                    <p:animClr clrSpc="rgb" dir="cw">
                                      <p:cBhvr override="childStyle">
                                        <p:cTn dur="1" fill="hold" display="0" masterRel="nextClick" afterEffect="1"/>
                                        <p:tgtEl>
                                          <p:spTgt spid="63491">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NZ" sz="4000" dirty="0"/>
              <a:t>Hidden economy</a:t>
            </a:r>
            <a:endParaRPr lang="en-AU" sz="4000" dirty="0"/>
          </a:p>
        </p:txBody>
      </p:sp>
      <p:sp>
        <p:nvSpPr>
          <p:cNvPr id="51204" name="Rectangle 4"/>
          <p:cNvSpPr>
            <a:spLocks noChangeArrowheads="1"/>
          </p:cNvSpPr>
          <p:nvPr/>
        </p:nvSpPr>
        <p:spPr bwMode="auto">
          <a:xfrm>
            <a:off x="641350" y="1555750"/>
            <a:ext cx="8059738" cy="431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marL="342900" indent="-342900">
              <a:spcBef>
                <a:spcPct val="50000"/>
              </a:spcBef>
              <a:buSzPct val="100000"/>
              <a:buFont typeface="Wingdings" pitchFamily="2" charset="2"/>
              <a:buChar char="Ø"/>
            </a:pPr>
            <a:r>
              <a:rPr lang="en-NZ" sz="3200" dirty="0">
                <a:latin typeface="Verdana" pitchFamily="34" charset="0"/>
              </a:rPr>
              <a:t>Background and </a:t>
            </a:r>
            <a:r>
              <a:rPr lang="en-NZ" sz="3200" dirty="0" smtClean="0">
                <a:latin typeface="Verdana" pitchFamily="34" charset="0"/>
              </a:rPr>
              <a:t>context</a:t>
            </a:r>
          </a:p>
          <a:p>
            <a:pPr marL="342900" indent="-342900">
              <a:spcBef>
                <a:spcPct val="50000"/>
              </a:spcBef>
              <a:buSzPct val="100000"/>
              <a:buFont typeface="Wingdings" pitchFamily="2" charset="2"/>
              <a:buChar char="Ø"/>
            </a:pPr>
            <a:r>
              <a:rPr lang="en-NZ" sz="3200" dirty="0" smtClean="0">
                <a:latin typeface="Verdana" pitchFamily="34" charset="0"/>
              </a:rPr>
              <a:t>Developing the IVL</a:t>
            </a:r>
            <a:endParaRPr lang="en-NZ" sz="3200" dirty="0">
              <a:latin typeface="Verdana" pitchFamily="34" charset="0"/>
            </a:endParaRPr>
          </a:p>
          <a:p>
            <a:pPr marL="342900" indent="-342900">
              <a:spcBef>
                <a:spcPct val="20000"/>
              </a:spcBef>
              <a:buSzPct val="100000"/>
              <a:buFont typeface="Wingdings" pitchFamily="2" charset="2"/>
              <a:buChar char="Ø"/>
            </a:pPr>
            <a:endParaRPr lang="en-AU" sz="3200" dirty="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fade">
                                      <p:cBhvr>
                                        <p:cTn id="7" dur="2000"/>
                                        <p:tgtEl>
                                          <p:spTgt spid="51204"/>
                                        </p:tgtEl>
                                      </p:cBhvr>
                                    </p:animEffect>
                                  </p:childTnLst>
                                  <p:subTnLst>
                                    <p:animClr clrSpc="rgb" dir="cw">
                                      <p:cBhvr override="childStyle">
                                        <p:cTn dur="1" fill="hold" display="0" masterRel="nextClick" afterEffect="1"/>
                                        <p:tgtEl>
                                          <p:spTgt spid="51204"/>
                                        </p:tgtEl>
                                        <p:attrNameLst>
                                          <p:attrName>ppt_c</p:attrName>
                                        </p:attrNameLst>
                                      </p:cBhvr>
                                      <p:to>
                                        <a:schemeClr val="bg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04">
                                            <p:txEl>
                                              <p:pRg st="1" end="1"/>
                                            </p:txEl>
                                          </p:spTgt>
                                        </p:tgtEl>
                                        <p:attrNameLst>
                                          <p:attrName>style.visibility</p:attrName>
                                        </p:attrNameLst>
                                      </p:cBhvr>
                                      <p:to>
                                        <p:strVal val="visible"/>
                                      </p:to>
                                    </p:set>
                                    <p:animEffect transition="in" filter="fade">
                                      <p:cBhvr>
                                        <p:cTn id="12" dur="2000"/>
                                        <p:tgtEl>
                                          <p:spTgt spid="51204">
                                            <p:txEl>
                                              <p:pRg st="1" end="1"/>
                                            </p:txEl>
                                          </p:spTgt>
                                        </p:tgtEl>
                                      </p:cBhvr>
                                    </p:animEffect>
                                  </p:childTnLst>
                                  <p:subTnLst>
                                    <p:animClr clrSpc="rgb" dir="cw">
                                      <p:cBhvr override="childStyle">
                                        <p:cTn dur="1" fill="hold" display="0" masterRel="nextClick" afterEffect="1"/>
                                        <p:tgtEl>
                                          <p:spTgt spid="51204">
                                            <p:txEl>
                                              <p:pRg st="1" end="1"/>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Lst>
  </p:timing>
</p:sld>
</file>

<file path=ppt/theme/theme1.xml><?xml version="1.0" encoding="utf-8"?>
<a:theme xmlns:a="http://schemas.openxmlformats.org/drawingml/2006/main" name="corporate_template_grey_ir">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corporate_template_grey_i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AU"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orporate_template_grey_i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rporate_template_grey_i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rporate_template_grey_i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rporate_template_grey_i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rporate_template_grey_i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rporate_template_grey_i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rporate_template_grey_i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rporate_template_grey_i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rporate_template_grey_i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rporate_template_grey_i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rporate_template_grey_i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rporate_template_grey_i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1670</TotalTime>
  <Words>1327</Words>
  <Application>Microsoft Office PowerPoint</Application>
  <PresentationFormat>On-screen Show (4:3)</PresentationFormat>
  <Paragraphs>160</Paragraphs>
  <Slides>13</Slides>
  <Notes>12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Verdana</vt:lpstr>
      <vt:lpstr>Wingdings</vt:lpstr>
      <vt:lpstr>Times New Roman</vt:lpstr>
      <vt:lpstr>corporate_template_grey_ir</vt:lpstr>
      <vt:lpstr>Microsoft Photo Editor 3.0 Photo</vt:lpstr>
      <vt:lpstr>Influencing Through Design – Using Intervention Logics To Influence</vt:lpstr>
      <vt:lpstr>Structure</vt:lpstr>
      <vt:lpstr>Some background</vt:lpstr>
      <vt:lpstr>Why is this important?</vt:lpstr>
      <vt:lpstr>Some examples …</vt:lpstr>
      <vt:lpstr>Stay at work</vt:lpstr>
      <vt:lpstr>PowerPoint Presentation</vt:lpstr>
      <vt:lpstr>Stay at work</vt:lpstr>
      <vt:lpstr>Hidden economy</vt:lpstr>
      <vt:lpstr>PowerPoint Presentation</vt:lpstr>
      <vt:lpstr>Hidden economy</vt:lpstr>
      <vt:lpstr>Some questions for you.</vt:lpstr>
      <vt:lpstr>Concluding comments</vt:lpstr>
    </vt:vector>
  </TitlesOfParts>
  <Company>Inland Revenue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Influencing Through Design – Using Intervention Logics To Influence</dc:title>
  <dc:creator>Paul Vance</dc:creator>
  <cp:lastModifiedBy>system administrator</cp:lastModifiedBy>
  <cp:revision>46</cp:revision>
  <cp:lastPrinted>2001-02-28T20:16:25Z</cp:lastPrinted>
  <dcterms:created xsi:type="dcterms:W3CDTF">2011-07-27T19:31:09Z</dcterms:created>
  <dcterms:modified xsi:type="dcterms:W3CDTF">2011-09-01T00:37:17Z</dcterms:modified>
</cp:coreProperties>
</file>